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5" r:id="rId15"/>
    <p:sldId id="269" r:id="rId16"/>
    <p:sldId id="270" r:id="rId17"/>
    <p:sldId id="271" r:id="rId18"/>
    <p:sldId id="272" r:id="rId19"/>
  </p:sldIdLst>
  <p:sldSz cx="18288000" cy="10287000"/>
  <p:notesSz cx="6858000" cy="9144000"/>
  <p:embeddedFontLst>
    <p:embeddedFont>
      <p:font typeface="Accordion Black" panose="020B0604020202020204" charset="-128"/>
      <p:regular r:id="rId20"/>
    </p:embeddedFont>
    <p:embeddedFont>
      <p:font typeface="Amazingly Thick" panose="020B0604020202020204" charset="-128"/>
      <p:regular r:id="rId21"/>
    </p:embeddedFont>
    <p:embeddedFont>
      <p:font typeface="Alata" panose="020B0604020202020204" charset="0"/>
      <p:regular r:id="rId22"/>
    </p:embeddedFont>
    <p:embeddedFont>
      <p:font typeface="Alegreya" panose="020B0604020202020204" charset="0"/>
      <p:regular r:id="rId23"/>
    </p:embeddedFont>
    <p:embeddedFont>
      <p:font typeface="Allerta Stencil" panose="020B0604020202020204" charset="0"/>
      <p:regular r:id="rId24"/>
    </p:embeddedFont>
    <p:embeddedFont>
      <p:font typeface="Amaranth" panose="020B0604020202020204" charset="0"/>
      <p:regular r:id="rId25"/>
    </p:embeddedFont>
    <p:embeddedFont>
      <p:font typeface="Canva Sans" panose="020B0604020202020204" charset="0"/>
      <p:regular r:id="rId26"/>
    </p:embeddedFont>
    <p:embeddedFont>
      <p:font typeface="Canva Sans Bold" panose="020B0604020202020204" charset="0"/>
      <p:regular r:id="rId27"/>
    </p:embeddedFont>
    <p:embeddedFont>
      <p:font typeface="Catchy Mager" panose="020B0604020202020204" charset="0"/>
      <p:regular r:id="rId28"/>
    </p:embeddedFont>
    <p:embeddedFont>
      <p:font typeface="Fredoka" panose="020B0604020202020204" charset="0"/>
      <p:regular r:id="rId29"/>
    </p:embeddedFont>
    <p:embeddedFont>
      <p:font typeface="HK Grotesk" panose="020B0604020202020204" charset="0"/>
      <p:regular r:id="rId30"/>
    </p:embeddedFont>
    <p:embeddedFont>
      <p:font typeface="HK Grotesk Light" panose="020B0604020202020204" charset="0"/>
      <p:regular r:id="rId31"/>
    </p:embeddedFont>
    <p:embeddedFont>
      <p:font typeface="HK Grotesk Medium"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4895C"/>
        </a:solidFill>
        <a:effectLst/>
      </p:bgPr>
    </p:bg>
    <p:spTree>
      <p:nvGrpSpPr>
        <p:cNvPr id="1" name=""/>
        <p:cNvGrpSpPr/>
        <p:nvPr/>
      </p:nvGrpSpPr>
      <p:grpSpPr>
        <a:xfrm>
          <a:off x="0" y="0"/>
          <a:ext cx="0" cy="0"/>
          <a:chOff x="0" y="0"/>
          <a:chExt cx="0" cy="0"/>
        </a:xfrm>
      </p:grpSpPr>
      <p:sp>
        <p:nvSpPr>
          <p:cNvPr id="2" name="AutoShape 2"/>
          <p:cNvSpPr/>
          <p:nvPr/>
        </p:nvSpPr>
        <p:spPr>
          <a:xfrm rot="-5400000">
            <a:off x="14145660" y="5460401"/>
            <a:ext cx="3013186" cy="0"/>
          </a:xfrm>
          <a:prstGeom prst="line">
            <a:avLst/>
          </a:prstGeom>
          <a:ln w="9525" cap="rnd">
            <a:solidFill>
              <a:srgbClr val="F1EBDF"/>
            </a:solidFill>
            <a:prstDash val="solid"/>
            <a:headEnd type="none" w="sm" len="sm"/>
            <a:tailEnd type="none" w="sm" len="sm"/>
          </a:ln>
        </p:spPr>
      </p:sp>
      <p:sp>
        <p:nvSpPr>
          <p:cNvPr id="3" name="Freeform 3"/>
          <p:cNvSpPr/>
          <p:nvPr/>
        </p:nvSpPr>
        <p:spPr>
          <a:xfrm>
            <a:off x="14650504" y="1624600"/>
            <a:ext cx="2003497" cy="2003497"/>
          </a:xfrm>
          <a:custGeom>
            <a:avLst/>
            <a:gdLst/>
            <a:ahLst/>
            <a:cxnLst/>
            <a:rect l="l" t="t" r="r" b="b"/>
            <a:pathLst>
              <a:path w="2003497" h="2003497">
                <a:moveTo>
                  <a:pt x="0" y="0"/>
                </a:moveTo>
                <a:lnTo>
                  <a:pt x="2003497" y="0"/>
                </a:lnTo>
                <a:lnTo>
                  <a:pt x="2003497" y="2003497"/>
                </a:lnTo>
                <a:lnTo>
                  <a:pt x="0" y="2003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5399999">
            <a:off x="7534583" y="5326239"/>
            <a:ext cx="11042180" cy="0"/>
          </a:xfrm>
          <a:prstGeom prst="line">
            <a:avLst/>
          </a:prstGeom>
          <a:ln w="9525" cap="rnd">
            <a:solidFill>
              <a:srgbClr val="F1EBDF">
                <a:alpha val="29804"/>
              </a:srgbClr>
            </a:solidFill>
            <a:prstDash val="solid"/>
            <a:headEnd type="none" w="sm" len="sm"/>
            <a:tailEnd type="none" w="sm" len="sm"/>
          </a:ln>
        </p:spPr>
      </p:sp>
      <p:sp>
        <p:nvSpPr>
          <p:cNvPr id="5" name="TextBox 5"/>
          <p:cNvSpPr txBox="1"/>
          <p:nvPr/>
        </p:nvSpPr>
        <p:spPr>
          <a:xfrm>
            <a:off x="1551651" y="2864405"/>
            <a:ext cx="10049156" cy="4272441"/>
          </a:xfrm>
          <a:prstGeom prst="rect">
            <a:avLst/>
          </a:prstGeom>
        </p:spPr>
        <p:txBody>
          <a:bodyPr lIns="0" tIns="0" rIns="0" bIns="0" rtlCol="0" anchor="t">
            <a:spAutoFit/>
          </a:bodyPr>
          <a:lstStyle/>
          <a:p>
            <a:pPr algn="ctr">
              <a:lnSpc>
                <a:spcPts val="11450"/>
              </a:lnSpc>
            </a:pPr>
            <a:r>
              <a:rPr lang="en-US" sz="7201">
                <a:solidFill>
                  <a:srgbClr val="F1EBDF"/>
                </a:solidFill>
                <a:latin typeface="Catchy Mager"/>
                <a:ea typeface="Catchy Mager"/>
                <a:cs typeface="Catchy Mager"/>
                <a:sym typeface="Catchy Mager"/>
              </a:rPr>
              <a:t>DETECT PIXELATED IMAGES AND CORRECT IT</a:t>
            </a:r>
          </a:p>
        </p:txBody>
      </p:sp>
      <p:sp>
        <p:nvSpPr>
          <p:cNvPr id="6" name="Freeform 6"/>
          <p:cNvSpPr/>
          <p:nvPr/>
        </p:nvSpPr>
        <p:spPr>
          <a:xfrm>
            <a:off x="10806272" y="3316581"/>
            <a:ext cx="623033" cy="623033"/>
          </a:xfrm>
          <a:custGeom>
            <a:avLst/>
            <a:gdLst/>
            <a:ahLst/>
            <a:cxnLst/>
            <a:rect l="l" t="t" r="r" b="b"/>
            <a:pathLst>
              <a:path w="623033" h="623033">
                <a:moveTo>
                  <a:pt x="0" y="0"/>
                </a:moveTo>
                <a:lnTo>
                  <a:pt x="623033" y="0"/>
                </a:lnTo>
                <a:lnTo>
                  <a:pt x="623033" y="623033"/>
                </a:lnTo>
                <a:lnTo>
                  <a:pt x="0" y="623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51651" y="3316581"/>
            <a:ext cx="623033" cy="623033"/>
          </a:xfrm>
          <a:custGeom>
            <a:avLst/>
            <a:gdLst/>
            <a:ahLst/>
            <a:cxnLst/>
            <a:rect l="l" t="t" r="r" b="b"/>
            <a:pathLst>
              <a:path w="623033" h="623033">
                <a:moveTo>
                  <a:pt x="0" y="0"/>
                </a:moveTo>
                <a:lnTo>
                  <a:pt x="623033" y="0"/>
                </a:lnTo>
                <a:lnTo>
                  <a:pt x="623033" y="623033"/>
                </a:lnTo>
                <a:lnTo>
                  <a:pt x="0" y="623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1217129" y="5417538"/>
            <a:ext cx="6866750" cy="4124697"/>
          </a:xfrm>
          <a:custGeom>
            <a:avLst/>
            <a:gdLst/>
            <a:ahLst/>
            <a:cxnLst/>
            <a:rect l="l" t="t" r="r" b="b"/>
            <a:pathLst>
              <a:path w="6866750" h="4124697">
                <a:moveTo>
                  <a:pt x="0" y="0"/>
                </a:moveTo>
                <a:lnTo>
                  <a:pt x="6866750" y="0"/>
                </a:lnTo>
                <a:lnTo>
                  <a:pt x="6866750" y="4124698"/>
                </a:lnTo>
                <a:lnTo>
                  <a:pt x="0" y="4124698"/>
                </a:lnTo>
                <a:lnTo>
                  <a:pt x="0" y="0"/>
                </a:lnTo>
                <a:close/>
              </a:path>
            </a:pathLst>
          </a:custGeom>
          <a:blipFill>
            <a:blip r:embed="rId6"/>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BDF"/>
        </a:solidFill>
        <a:effectLst/>
      </p:bgPr>
    </p:bg>
    <p:spTree>
      <p:nvGrpSpPr>
        <p:cNvPr id="1" name=""/>
        <p:cNvGrpSpPr/>
        <p:nvPr/>
      </p:nvGrpSpPr>
      <p:grpSpPr>
        <a:xfrm>
          <a:off x="0" y="0"/>
          <a:ext cx="0" cy="0"/>
          <a:chOff x="0" y="0"/>
          <a:chExt cx="0" cy="0"/>
        </a:xfrm>
      </p:grpSpPr>
      <p:sp>
        <p:nvSpPr>
          <p:cNvPr id="2" name="TextBox 2"/>
          <p:cNvSpPr txBox="1"/>
          <p:nvPr/>
        </p:nvSpPr>
        <p:spPr>
          <a:xfrm>
            <a:off x="492153" y="419100"/>
            <a:ext cx="14101000" cy="1152525"/>
          </a:xfrm>
          <a:prstGeom prst="rect">
            <a:avLst/>
          </a:prstGeom>
        </p:spPr>
        <p:txBody>
          <a:bodyPr lIns="0" tIns="0" rIns="0" bIns="0" rtlCol="0" anchor="t">
            <a:spAutoFit/>
          </a:bodyPr>
          <a:lstStyle/>
          <a:p>
            <a:pPr algn="l">
              <a:lnSpc>
                <a:spcPts val="9120"/>
              </a:lnSpc>
            </a:pPr>
            <a:r>
              <a:rPr lang="en-US" sz="7600">
                <a:solidFill>
                  <a:srgbClr val="4A4A4A"/>
                </a:solidFill>
                <a:latin typeface="Alegreya"/>
                <a:ea typeface="Alegreya"/>
                <a:cs typeface="Alegreya"/>
                <a:sym typeface="Alegreya"/>
              </a:rPr>
              <a:t>Output with metric evaluation </a:t>
            </a:r>
          </a:p>
        </p:txBody>
      </p:sp>
      <p:sp>
        <p:nvSpPr>
          <p:cNvPr id="3" name="AutoShape 3"/>
          <p:cNvSpPr/>
          <p:nvPr/>
        </p:nvSpPr>
        <p:spPr>
          <a:xfrm flipV="1">
            <a:off x="10907030" y="-377590"/>
            <a:ext cx="0" cy="11042180"/>
          </a:xfrm>
          <a:prstGeom prst="line">
            <a:avLst/>
          </a:prstGeom>
          <a:ln w="9525" cap="rnd">
            <a:solidFill>
              <a:srgbClr val="4A4A4A">
                <a:alpha val="49804"/>
              </a:srgbClr>
            </a:solidFill>
            <a:prstDash val="solid"/>
            <a:headEnd type="none" w="sm" len="sm"/>
            <a:tailEnd type="none" w="sm" len="sm"/>
          </a:ln>
        </p:spPr>
      </p:sp>
      <p:sp>
        <p:nvSpPr>
          <p:cNvPr id="4" name="Freeform 4"/>
          <p:cNvSpPr/>
          <p:nvPr/>
        </p:nvSpPr>
        <p:spPr>
          <a:xfrm>
            <a:off x="8844868" y="1145892"/>
            <a:ext cx="4114800" cy="231925"/>
          </a:xfrm>
          <a:custGeom>
            <a:avLst/>
            <a:gdLst/>
            <a:ahLst/>
            <a:cxnLst/>
            <a:rect l="l" t="t" r="r" b="b"/>
            <a:pathLst>
              <a:path w="4114800" h="231925">
                <a:moveTo>
                  <a:pt x="0" y="0"/>
                </a:moveTo>
                <a:lnTo>
                  <a:pt x="4114800" y="0"/>
                </a:lnTo>
                <a:lnTo>
                  <a:pt x="4114800" y="231925"/>
                </a:lnTo>
                <a:lnTo>
                  <a:pt x="0" y="2319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3908007" y="1145892"/>
            <a:ext cx="2443385" cy="2443385"/>
          </a:xfrm>
          <a:custGeom>
            <a:avLst/>
            <a:gdLst/>
            <a:ahLst/>
            <a:cxnLst/>
            <a:rect l="l" t="t" r="r" b="b"/>
            <a:pathLst>
              <a:path w="2443385" h="2443385">
                <a:moveTo>
                  <a:pt x="0" y="0"/>
                </a:moveTo>
                <a:lnTo>
                  <a:pt x="2443385" y="0"/>
                </a:lnTo>
                <a:lnTo>
                  <a:pt x="2443385" y="2443385"/>
                </a:lnTo>
                <a:lnTo>
                  <a:pt x="0" y="2443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327635" y="7567439"/>
            <a:ext cx="3746832" cy="1573670"/>
          </a:xfrm>
          <a:custGeom>
            <a:avLst/>
            <a:gdLst/>
            <a:ahLst/>
            <a:cxnLst/>
            <a:rect l="l" t="t" r="r" b="b"/>
            <a:pathLst>
              <a:path w="3746832" h="1573670">
                <a:moveTo>
                  <a:pt x="0" y="0"/>
                </a:moveTo>
                <a:lnTo>
                  <a:pt x="3746833" y="0"/>
                </a:lnTo>
                <a:lnTo>
                  <a:pt x="3746833" y="1573669"/>
                </a:lnTo>
                <a:lnTo>
                  <a:pt x="0" y="1573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8726690" y="7647276"/>
            <a:ext cx="4114800" cy="1413995"/>
          </a:xfrm>
          <a:custGeom>
            <a:avLst/>
            <a:gdLst/>
            <a:ahLst/>
            <a:cxnLst/>
            <a:rect l="l" t="t" r="r" b="b"/>
            <a:pathLst>
              <a:path w="4114800" h="1413995">
                <a:moveTo>
                  <a:pt x="0" y="0"/>
                </a:moveTo>
                <a:lnTo>
                  <a:pt x="4114800" y="0"/>
                </a:lnTo>
                <a:lnTo>
                  <a:pt x="4114800" y="1413995"/>
                </a:lnTo>
                <a:lnTo>
                  <a:pt x="0" y="14139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92153" y="2703545"/>
            <a:ext cx="8790256" cy="4943731"/>
          </a:xfrm>
          <a:custGeom>
            <a:avLst/>
            <a:gdLst/>
            <a:ahLst/>
            <a:cxnLst/>
            <a:rect l="l" t="t" r="r" b="b"/>
            <a:pathLst>
              <a:path w="8790256" h="4943731">
                <a:moveTo>
                  <a:pt x="0" y="0"/>
                </a:moveTo>
                <a:lnTo>
                  <a:pt x="8790256" y="0"/>
                </a:lnTo>
                <a:lnTo>
                  <a:pt x="8790256" y="4943731"/>
                </a:lnTo>
                <a:lnTo>
                  <a:pt x="0" y="4943731"/>
                </a:lnTo>
                <a:lnTo>
                  <a:pt x="0" y="0"/>
                </a:lnTo>
                <a:close/>
              </a:path>
            </a:pathLst>
          </a:custGeom>
          <a:blipFill>
            <a:blip r:embed="rId10"/>
            <a:stretch>
              <a:fillRect/>
            </a:stretch>
          </a:blipFill>
        </p:spPr>
      </p:sp>
      <p:sp>
        <p:nvSpPr>
          <p:cNvPr id="9" name="Freeform 9"/>
          <p:cNvSpPr/>
          <p:nvPr/>
        </p:nvSpPr>
        <p:spPr>
          <a:xfrm>
            <a:off x="492153" y="7898984"/>
            <a:ext cx="8790256" cy="1991542"/>
          </a:xfrm>
          <a:custGeom>
            <a:avLst/>
            <a:gdLst/>
            <a:ahLst/>
            <a:cxnLst/>
            <a:rect l="l" t="t" r="r" b="b"/>
            <a:pathLst>
              <a:path w="8790256" h="1991542">
                <a:moveTo>
                  <a:pt x="0" y="0"/>
                </a:moveTo>
                <a:lnTo>
                  <a:pt x="8790256" y="0"/>
                </a:lnTo>
                <a:lnTo>
                  <a:pt x="8790256" y="1991542"/>
                </a:lnTo>
                <a:lnTo>
                  <a:pt x="0" y="1991542"/>
                </a:lnTo>
                <a:lnTo>
                  <a:pt x="0" y="0"/>
                </a:lnTo>
                <a:close/>
              </a:path>
            </a:pathLst>
          </a:custGeom>
          <a:blipFill>
            <a:blip r:embed="rId11"/>
            <a:stretch>
              <a:fillRect/>
            </a:stretch>
          </a:blipFill>
        </p:spPr>
      </p:sp>
      <p:sp>
        <p:nvSpPr>
          <p:cNvPr id="10" name="Freeform 10"/>
          <p:cNvSpPr/>
          <p:nvPr/>
        </p:nvSpPr>
        <p:spPr>
          <a:xfrm>
            <a:off x="9922875" y="2034532"/>
            <a:ext cx="7970264" cy="6217937"/>
          </a:xfrm>
          <a:custGeom>
            <a:avLst/>
            <a:gdLst/>
            <a:ahLst/>
            <a:cxnLst/>
            <a:rect l="l" t="t" r="r" b="b"/>
            <a:pathLst>
              <a:path w="7970264" h="6217937">
                <a:moveTo>
                  <a:pt x="0" y="0"/>
                </a:moveTo>
                <a:lnTo>
                  <a:pt x="7970264" y="0"/>
                </a:lnTo>
                <a:lnTo>
                  <a:pt x="7970264" y="6217936"/>
                </a:lnTo>
                <a:lnTo>
                  <a:pt x="0" y="6217936"/>
                </a:lnTo>
                <a:lnTo>
                  <a:pt x="0" y="0"/>
                </a:lnTo>
                <a:close/>
              </a:path>
            </a:pathLst>
          </a:custGeom>
          <a:blipFill>
            <a:blip r:embed="rId12"/>
            <a:stretch>
              <a:fillRect/>
            </a:stretch>
          </a:blipFill>
        </p:spPr>
      </p:sp>
      <p:sp>
        <p:nvSpPr>
          <p:cNvPr id="11" name="Freeform 11"/>
          <p:cNvSpPr/>
          <p:nvPr/>
        </p:nvSpPr>
        <p:spPr>
          <a:xfrm>
            <a:off x="10006912" y="8743041"/>
            <a:ext cx="8281088" cy="1010293"/>
          </a:xfrm>
          <a:custGeom>
            <a:avLst/>
            <a:gdLst/>
            <a:ahLst/>
            <a:cxnLst/>
            <a:rect l="l" t="t" r="r" b="b"/>
            <a:pathLst>
              <a:path w="8281088" h="1010293">
                <a:moveTo>
                  <a:pt x="0" y="0"/>
                </a:moveTo>
                <a:lnTo>
                  <a:pt x="8281088" y="0"/>
                </a:lnTo>
                <a:lnTo>
                  <a:pt x="8281088" y="1010292"/>
                </a:lnTo>
                <a:lnTo>
                  <a:pt x="0" y="1010292"/>
                </a:lnTo>
                <a:lnTo>
                  <a:pt x="0" y="0"/>
                </a:lnTo>
                <a:close/>
              </a:path>
            </a:pathLst>
          </a:custGeom>
          <a:blipFill>
            <a:blip r:embed="rId13"/>
            <a:stretch>
              <a:fillRect/>
            </a:stretch>
          </a:blipFill>
        </p:spPr>
      </p:sp>
      <p:sp>
        <p:nvSpPr>
          <p:cNvPr id="12" name="TextBox 12"/>
          <p:cNvSpPr txBox="1"/>
          <p:nvPr/>
        </p:nvSpPr>
        <p:spPr>
          <a:xfrm>
            <a:off x="-3159355" y="1514475"/>
            <a:ext cx="11284558" cy="570865"/>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Allerta Stencil"/>
                <a:ea typeface="Allerta Stencil"/>
                <a:cs typeface="Allerta Stencil"/>
                <a:sym typeface="Allerta Stencil"/>
              </a:rPr>
              <a:t>Detection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BDF"/>
        </a:solidFill>
        <a:effectLst/>
      </p:bgPr>
    </p:bg>
    <p:spTree>
      <p:nvGrpSpPr>
        <p:cNvPr id="1" name=""/>
        <p:cNvGrpSpPr/>
        <p:nvPr/>
      </p:nvGrpSpPr>
      <p:grpSpPr>
        <a:xfrm>
          <a:off x="0" y="0"/>
          <a:ext cx="0" cy="0"/>
          <a:chOff x="0" y="0"/>
          <a:chExt cx="0" cy="0"/>
        </a:xfrm>
      </p:grpSpPr>
      <p:sp>
        <p:nvSpPr>
          <p:cNvPr id="2" name="TextBox 2"/>
          <p:cNvSpPr txBox="1"/>
          <p:nvPr/>
        </p:nvSpPr>
        <p:spPr>
          <a:xfrm>
            <a:off x="436743" y="47625"/>
            <a:ext cx="16822557" cy="876300"/>
          </a:xfrm>
          <a:prstGeom prst="rect">
            <a:avLst/>
          </a:prstGeom>
        </p:spPr>
        <p:txBody>
          <a:bodyPr lIns="0" tIns="0" rIns="0" bIns="0" rtlCol="0" anchor="t">
            <a:spAutoFit/>
          </a:bodyPr>
          <a:lstStyle/>
          <a:p>
            <a:pPr algn="l">
              <a:lnSpc>
                <a:spcPts val="6120"/>
              </a:lnSpc>
            </a:pPr>
            <a:r>
              <a:rPr lang="en-US" sz="5100">
                <a:solidFill>
                  <a:srgbClr val="4A4A4A"/>
                </a:solidFill>
                <a:latin typeface="Amazingly Thick"/>
                <a:ea typeface="Amazingly Thick"/>
                <a:cs typeface="Amazingly Thick"/>
                <a:sym typeface="Amazingly Thick"/>
              </a:rPr>
              <a:t>Output with metric evaluation  -Correction model</a:t>
            </a:r>
          </a:p>
        </p:txBody>
      </p:sp>
      <p:sp>
        <p:nvSpPr>
          <p:cNvPr id="3" name="AutoShape 3"/>
          <p:cNvSpPr/>
          <p:nvPr/>
        </p:nvSpPr>
        <p:spPr>
          <a:xfrm flipV="1">
            <a:off x="8683353" y="-120732"/>
            <a:ext cx="0" cy="11042180"/>
          </a:xfrm>
          <a:prstGeom prst="line">
            <a:avLst/>
          </a:prstGeom>
          <a:ln w="9525" cap="rnd">
            <a:solidFill>
              <a:srgbClr val="4A4A4A">
                <a:alpha val="49804"/>
              </a:srgbClr>
            </a:solidFill>
            <a:prstDash val="solid"/>
            <a:headEnd type="none" w="sm" len="sm"/>
            <a:tailEnd type="none" w="sm" len="sm"/>
          </a:ln>
        </p:spPr>
      </p:sp>
      <p:sp>
        <p:nvSpPr>
          <p:cNvPr id="4" name="Freeform 4"/>
          <p:cNvSpPr/>
          <p:nvPr/>
        </p:nvSpPr>
        <p:spPr>
          <a:xfrm>
            <a:off x="436743" y="1805898"/>
            <a:ext cx="5261159" cy="2966022"/>
          </a:xfrm>
          <a:custGeom>
            <a:avLst/>
            <a:gdLst/>
            <a:ahLst/>
            <a:cxnLst/>
            <a:rect l="l" t="t" r="r" b="b"/>
            <a:pathLst>
              <a:path w="5261159" h="2966022">
                <a:moveTo>
                  <a:pt x="0" y="0"/>
                </a:moveTo>
                <a:lnTo>
                  <a:pt x="5261159" y="0"/>
                </a:lnTo>
                <a:lnTo>
                  <a:pt x="5261159" y="2966023"/>
                </a:lnTo>
                <a:lnTo>
                  <a:pt x="0" y="2966023"/>
                </a:lnTo>
                <a:lnTo>
                  <a:pt x="0" y="0"/>
                </a:lnTo>
                <a:close/>
              </a:path>
            </a:pathLst>
          </a:custGeom>
          <a:blipFill>
            <a:blip r:embed="rId2"/>
            <a:stretch>
              <a:fillRect/>
            </a:stretch>
          </a:blipFill>
        </p:spPr>
      </p:sp>
      <p:sp>
        <p:nvSpPr>
          <p:cNvPr id="5" name="Freeform 5"/>
          <p:cNvSpPr/>
          <p:nvPr/>
        </p:nvSpPr>
        <p:spPr>
          <a:xfrm>
            <a:off x="9144000" y="2098799"/>
            <a:ext cx="7674454" cy="7159501"/>
          </a:xfrm>
          <a:custGeom>
            <a:avLst/>
            <a:gdLst/>
            <a:ahLst/>
            <a:cxnLst/>
            <a:rect l="l" t="t" r="r" b="b"/>
            <a:pathLst>
              <a:path w="7674454" h="7159501">
                <a:moveTo>
                  <a:pt x="0" y="0"/>
                </a:moveTo>
                <a:lnTo>
                  <a:pt x="7674454" y="0"/>
                </a:lnTo>
                <a:lnTo>
                  <a:pt x="7674454" y="7159501"/>
                </a:lnTo>
                <a:lnTo>
                  <a:pt x="0" y="7159501"/>
                </a:lnTo>
                <a:lnTo>
                  <a:pt x="0" y="0"/>
                </a:lnTo>
                <a:close/>
              </a:path>
            </a:pathLst>
          </a:custGeom>
          <a:blipFill>
            <a:blip r:embed="rId3"/>
            <a:stretch>
              <a:fillRect/>
            </a:stretch>
          </a:blipFill>
        </p:spPr>
      </p:sp>
      <p:sp>
        <p:nvSpPr>
          <p:cNvPr id="6" name="Freeform 6"/>
          <p:cNvSpPr/>
          <p:nvPr/>
        </p:nvSpPr>
        <p:spPr>
          <a:xfrm>
            <a:off x="436743" y="6435788"/>
            <a:ext cx="5957053" cy="3358338"/>
          </a:xfrm>
          <a:custGeom>
            <a:avLst/>
            <a:gdLst/>
            <a:ahLst/>
            <a:cxnLst/>
            <a:rect l="l" t="t" r="r" b="b"/>
            <a:pathLst>
              <a:path w="5957053" h="3358338">
                <a:moveTo>
                  <a:pt x="0" y="0"/>
                </a:moveTo>
                <a:lnTo>
                  <a:pt x="5957052" y="0"/>
                </a:lnTo>
                <a:lnTo>
                  <a:pt x="5957052" y="3358338"/>
                </a:lnTo>
                <a:lnTo>
                  <a:pt x="0" y="3358338"/>
                </a:lnTo>
                <a:lnTo>
                  <a:pt x="0" y="0"/>
                </a:lnTo>
                <a:close/>
              </a:path>
            </a:pathLst>
          </a:custGeom>
          <a:blipFill>
            <a:blip r:embed="rId4"/>
            <a:stretch>
              <a:fillRect/>
            </a:stretch>
          </a:blipFill>
        </p:spPr>
      </p:sp>
      <p:sp>
        <p:nvSpPr>
          <p:cNvPr id="7" name="TextBox 7"/>
          <p:cNvSpPr txBox="1"/>
          <p:nvPr/>
        </p:nvSpPr>
        <p:spPr>
          <a:xfrm>
            <a:off x="1038373" y="1225508"/>
            <a:ext cx="346126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Bold"/>
                <a:ea typeface="Canva Sans Bold"/>
                <a:cs typeface="Canva Sans Bold"/>
                <a:sym typeface="Canva Sans Bold"/>
              </a:rPr>
              <a:t>Pixelated  Image</a:t>
            </a:r>
          </a:p>
        </p:txBody>
      </p:sp>
      <p:sp>
        <p:nvSpPr>
          <p:cNvPr id="8" name="TextBox 8"/>
          <p:cNvSpPr txBox="1"/>
          <p:nvPr/>
        </p:nvSpPr>
        <p:spPr>
          <a:xfrm>
            <a:off x="1038373" y="5591071"/>
            <a:ext cx="3628906"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Bold"/>
                <a:ea typeface="Canva Sans Bold"/>
                <a:cs typeface="Canva Sans Bold"/>
                <a:sym typeface="Canva Sans Bold"/>
              </a:rPr>
              <a:t>Corrected  Image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BDF"/>
        </a:solidFill>
        <a:effectLst/>
      </p:bgPr>
    </p:bg>
    <p:spTree>
      <p:nvGrpSpPr>
        <p:cNvPr id="1" name=""/>
        <p:cNvGrpSpPr/>
        <p:nvPr/>
      </p:nvGrpSpPr>
      <p:grpSpPr>
        <a:xfrm>
          <a:off x="0" y="0"/>
          <a:ext cx="0" cy="0"/>
          <a:chOff x="0" y="0"/>
          <a:chExt cx="0" cy="0"/>
        </a:xfrm>
      </p:grpSpPr>
      <p:sp>
        <p:nvSpPr>
          <p:cNvPr id="3" name="TextBox 3"/>
          <p:cNvSpPr txBox="1"/>
          <p:nvPr/>
        </p:nvSpPr>
        <p:spPr>
          <a:xfrm>
            <a:off x="3461279" y="152400"/>
            <a:ext cx="11785420" cy="876300"/>
          </a:xfrm>
          <a:prstGeom prst="rect">
            <a:avLst/>
          </a:prstGeom>
        </p:spPr>
        <p:txBody>
          <a:bodyPr lIns="0" tIns="0" rIns="0" bIns="0" rtlCol="0" anchor="t">
            <a:spAutoFit/>
          </a:bodyPr>
          <a:lstStyle/>
          <a:p>
            <a:pPr algn="l">
              <a:lnSpc>
                <a:spcPts val="6120"/>
              </a:lnSpc>
            </a:pPr>
            <a:r>
              <a:rPr lang="en-US" sz="5100">
                <a:solidFill>
                  <a:srgbClr val="4A4A4A"/>
                </a:solidFill>
                <a:latin typeface="Amazingly Thick"/>
                <a:ea typeface="Amazingly Thick"/>
                <a:cs typeface="Amazingly Thick"/>
                <a:sym typeface="Amazingly Thick"/>
              </a:rPr>
              <a:t>GRAPHICAL USER INTERFACE</a:t>
            </a:r>
          </a:p>
        </p:txBody>
      </p:sp>
      <p:pic>
        <p:nvPicPr>
          <p:cNvPr id="5" name="Picture 4">
            <a:extLst>
              <a:ext uri="{FF2B5EF4-FFF2-40B4-BE49-F238E27FC236}">
                <a16:creationId xmlns:a16="http://schemas.microsoft.com/office/drawing/2014/main" id="{D7FB1B15-2E9C-5A15-22E9-F89BE78E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9366" y="2355056"/>
            <a:ext cx="8353181" cy="4693444"/>
          </a:xfrm>
          <a:prstGeom prst="rect">
            <a:avLst/>
          </a:prstGeom>
        </p:spPr>
      </p:pic>
      <p:pic>
        <p:nvPicPr>
          <p:cNvPr id="7" name="Picture 6">
            <a:extLst>
              <a:ext uri="{FF2B5EF4-FFF2-40B4-BE49-F238E27FC236}">
                <a16:creationId xmlns:a16="http://schemas.microsoft.com/office/drawing/2014/main" id="{569B7AD5-B20E-D608-8B37-49CC89F01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55056"/>
            <a:ext cx="8343900" cy="4693444"/>
          </a:xfrm>
          <a:prstGeom prst="rect">
            <a:avLst/>
          </a:prstGeom>
        </p:spPr>
      </p:pic>
      <p:sp>
        <p:nvSpPr>
          <p:cNvPr id="8" name="TextBox 7">
            <a:extLst>
              <a:ext uri="{FF2B5EF4-FFF2-40B4-BE49-F238E27FC236}">
                <a16:creationId xmlns:a16="http://schemas.microsoft.com/office/drawing/2014/main" id="{99015D58-B65A-E13D-BF56-E53505D5EA8F}"/>
              </a:ext>
            </a:extLst>
          </p:cNvPr>
          <p:cNvSpPr txBox="1"/>
          <p:nvPr/>
        </p:nvSpPr>
        <p:spPr>
          <a:xfrm>
            <a:off x="3886200" y="7397234"/>
            <a:ext cx="2209800" cy="584775"/>
          </a:xfrm>
          <a:prstGeom prst="rect">
            <a:avLst/>
          </a:prstGeom>
          <a:noFill/>
        </p:spPr>
        <p:txBody>
          <a:bodyPr wrap="square" rtlCol="0">
            <a:spAutoFit/>
          </a:bodyPr>
          <a:lstStyle/>
          <a:p>
            <a:r>
              <a:rPr lang="en-US" sz="3200" b="1" dirty="0"/>
              <a:t>Detection</a:t>
            </a:r>
            <a:endParaRPr lang="en-IN" sz="3200" b="1" dirty="0"/>
          </a:p>
        </p:txBody>
      </p:sp>
      <p:sp>
        <p:nvSpPr>
          <p:cNvPr id="9" name="TextBox 8">
            <a:extLst>
              <a:ext uri="{FF2B5EF4-FFF2-40B4-BE49-F238E27FC236}">
                <a16:creationId xmlns:a16="http://schemas.microsoft.com/office/drawing/2014/main" id="{40386B2E-1C68-23C1-786E-100C5E535E36}"/>
              </a:ext>
            </a:extLst>
          </p:cNvPr>
          <p:cNvSpPr txBox="1"/>
          <p:nvPr/>
        </p:nvSpPr>
        <p:spPr>
          <a:xfrm>
            <a:off x="13036899" y="7397233"/>
            <a:ext cx="2209800" cy="584775"/>
          </a:xfrm>
          <a:prstGeom prst="rect">
            <a:avLst/>
          </a:prstGeom>
          <a:noFill/>
        </p:spPr>
        <p:txBody>
          <a:bodyPr wrap="square" rtlCol="0">
            <a:spAutoFit/>
          </a:bodyPr>
          <a:lstStyle/>
          <a:p>
            <a:r>
              <a:rPr lang="en-US" sz="3200" b="1" dirty="0"/>
              <a:t>Correction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4895C"/>
        </a:solidFill>
        <a:effectLst/>
      </p:bgPr>
    </p:bg>
    <p:spTree>
      <p:nvGrpSpPr>
        <p:cNvPr id="1" name=""/>
        <p:cNvGrpSpPr/>
        <p:nvPr/>
      </p:nvGrpSpPr>
      <p:grpSpPr>
        <a:xfrm>
          <a:off x="0" y="0"/>
          <a:ext cx="0" cy="0"/>
          <a:chOff x="0" y="0"/>
          <a:chExt cx="0" cy="0"/>
        </a:xfrm>
      </p:grpSpPr>
      <p:sp>
        <p:nvSpPr>
          <p:cNvPr id="2" name="Freeform 2"/>
          <p:cNvSpPr/>
          <p:nvPr/>
        </p:nvSpPr>
        <p:spPr>
          <a:xfrm>
            <a:off x="9525029" y="728985"/>
            <a:ext cx="5292310" cy="1818630"/>
          </a:xfrm>
          <a:custGeom>
            <a:avLst/>
            <a:gdLst/>
            <a:ahLst/>
            <a:cxnLst/>
            <a:rect l="l" t="t" r="r" b="b"/>
            <a:pathLst>
              <a:path w="5292310" h="1818630">
                <a:moveTo>
                  <a:pt x="0" y="0"/>
                </a:moveTo>
                <a:lnTo>
                  <a:pt x="5292310" y="0"/>
                </a:lnTo>
                <a:lnTo>
                  <a:pt x="5292310" y="1818630"/>
                </a:lnTo>
                <a:lnTo>
                  <a:pt x="0" y="1818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118142" y="390525"/>
            <a:ext cx="11060019" cy="1247775"/>
          </a:xfrm>
          <a:prstGeom prst="rect">
            <a:avLst/>
          </a:prstGeom>
        </p:spPr>
        <p:txBody>
          <a:bodyPr lIns="0" tIns="0" rIns="0" bIns="0" rtlCol="0" anchor="t">
            <a:spAutoFit/>
          </a:bodyPr>
          <a:lstStyle/>
          <a:p>
            <a:pPr algn="l">
              <a:lnSpc>
                <a:spcPts val="9600"/>
              </a:lnSpc>
            </a:pPr>
            <a:r>
              <a:rPr lang="en-US" sz="8000">
                <a:solidFill>
                  <a:srgbClr val="F1EBDF"/>
                </a:solidFill>
                <a:latin typeface="Catchy Mager"/>
                <a:ea typeface="Catchy Mager"/>
                <a:cs typeface="Catchy Mager"/>
                <a:sym typeface="Catchy Mager"/>
              </a:rPr>
              <a:t>Technologies used</a:t>
            </a:r>
          </a:p>
        </p:txBody>
      </p:sp>
      <p:grpSp>
        <p:nvGrpSpPr>
          <p:cNvPr id="4" name="Group 4"/>
          <p:cNvGrpSpPr/>
          <p:nvPr/>
        </p:nvGrpSpPr>
        <p:grpSpPr>
          <a:xfrm>
            <a:off x="10030279" y="1028700"/>
            <a:ext cx="7229021" cy="8229600"/>
            <a:chOff x="0" y="0"/>
            <a:chExt cx="37604038" cy="42808869"/>
          </a:xfrm>
        </p:grpSpPr>
        <p:sp>
          <p:nvSpPr>
            <p:cNvPr id="5" name="Freeform 5"/>
            <p:cNvSpPr/>
            <p:nvPr/>
          </p:nvSpPr>
          <p:spPr>
            <a:xfrm>
              <a:off x="0" y="0"/>
              <a:ext cx="37604040" cy="42808869"/>
            </a:xfrm>
            <a:custGeom>
              <a:avLst/>
              <a:gdLst/>
              <a:ahLst/>
              <a:cxnLst/>
              <a:rect l="l" t="t" r="r" b="b"/>
              <a:pathLst>
                <a:path w="37604040" h="42808869">
                  <a:moveTo>
                    <a:pt x="37479579" y="59690"/>
                  </a:moveTo>
                  <a:cubicBezTo>
                    <a:pt x="37515140" y="59690"/>
                    <a:pt x="37544347" y="88900"/>
                    <a:pt x="37544347" y="124460"/>
                  </a:cubicBezTo>
                  <a:lnTo>
                    <a:pt x="37544347" y="42684409"/>
                  </a:lnTo>
                  <a:cubicBezTo>
                    <a:pt x="37544347" y="42719969"/>
                    <a:pt x="37515140" y="42749180"/>
                    <a:pt x="37479579" y="42749180"/>
                  </a:cubicBezTo>
                  <a:lnTo>
                    <a:pt x="124460" y="42749180"/>
                  </a:lnTo>
                  <a:cubicBezTo>
                    <a:pt x="88900" y="42749180"/>
                    <a:pt x="59690" y="42719969"/>
                    <a:pt x="59690" y="42684409"/>
                  </a:cubicBezTo>
                  <a:lnTo>
                    <a:pt x="59690" y="124460"/>
                  </a:lnTo>
                  <a:cubicBezTo>
                    <a:pt x="59690" y="88900"/>
                    <a:pt x="88900" y="59690"/>
                    <a:pt x="124460" y="59690"/>
                  </a:cubicBezTo>
                  <a:lnTo>
                    <a:pt x="37479579" y="59690"/>
                  </a:lnTo>
                  <a:moveTo>
                    <a:pt x="37479579" y="0"/>
                  </a:moveTo>
                  <a:lnTo>
                    <a:pt x="124460" y="0"/>
                  </a:lnTo>
                  <a:cubicBezTo>
                    <a:pt x="55880" y="0"/>
                    <a:pt x="0" y="55880"/>
                    <a:pt x="0" y="124460"/>
                  </a:cubicBezTo>
                  <a:lnTo>
                    <a:pt x="0" y="42684409"/>
                  </a:lnTo>
                  <a:cubicBezTo>
                    <a:pt x="0" y="42752990"/>
                    <a:pt x="55880" y="42808869"/>
                    <a:pt x="124460" y="42808869"/>
                  </a:cubicBezTo>
                  <a:lnTo>
                    <a:pt x="37479579" y="42808869"/>
                  </a:lnTo>
                  <a:cubicBezTo>
                    <a:pt x="37548158" y="42808869"/>
                    <a:pt x="37604040" y="42752990"/>
                    <a:pt x="37604040" y="42684409"/>
                  </a:cubicBezTo>
                  <a:lnTo>
                    <a:pt x="37604040" y="124460"/>
                  </a:lnTo>
                  <a:cubicBezTo>
                    <a:pt x="37604040" y="55880"/>
                    <a:pt x="37548158" y="0"/>
                    <a:pt x="37479579" y="0"/>
                  </a:cubicBezTo>
                  <a:close/>
                </a:path>
              </a:pathLst>
            </a:custGeom>
            <a:solidFill>
              <a:srgbClr val="B6BD7D"/>
            </a:solidFill>
          </p:spPr>
        </p:sp>
      </p:grpSp>
      <p:sp>
        <p:nvSpPr>
          <p:cNvPr id="6" name="Freeform 6"/>
          <p:cNvSpPr/>
          <p:nvPr/>
        </p:nvSpPr>
        <p:spPr>
          <a:xfrm>
            <a:off x="1028700" y="8557244"/>
            <a:ext cx="701056" cy="701056"/>
          </a:xfrm>
          <a:custGeom>
            <a:avLst/>
            <a:gdLst/>
            <a:ahLst/>
            <a:cxnLst/>
            <a:rect l="l" t="t" r="r" b="b"/>
            <a:pathLst>
              <a:path w="701056" h="701056">
                <a:moveTo>
                  <a:pt x="0" y="0"/>
                </a:moveTo>
                <a:lnTo>
                  <a:pt x="701056" y="0"/>
                </a:lnTo>
                <a:lnTo>
                  <a:pt x="701056" y="701056"/>
                </a:lnTo>
                <a:lnTo>
                  <a:pt x="0" y="7010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274324" y="5254399"/>
            <a:ext cx="373828" cy="373828"/>
          </a:xfrm>
          <a:custGeom>
            <a:avLst/>
            <a:gdLst/>
            <a:ahLst/>
            <a:cxnLst/>
            <a:rect l="l" t="t" r="r" b="b"/>
            <a:pathLst>
              <a:path w="373828" h="373828">
                <a:moveTo>
                  <a:pt x="0" y="0"/>
                </a:moveTo>
                <a:lnTo>
                  <a:pt x="373827" y="0"/>
                </a:lnTo>
                <a:lnTo>
                  <a:pt x="373827" y="373828"/>
                </a:lnTo>
                <a:lnTo>
                  <a:pt x="0" y="373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448246" y="4769672"/>
            <a:ext cx="373828" cy="373828"/>
          </a:xfrm>
          <a:custGeom>
            <a:avLst/>
            <a:gdLst/>
            <a:ahLst/>
            <a:cxnLst/>
            <a:rect l="l" t="t" r="r" b="b"/>
            <a:pathLst>
              <a:path w="373828" h="373828">
                <a:moveTo>
                  <a:pt x="0" y="0"/>
                </a:moveTo>
                <a:lnTo>
                  <a:pt x="373828" y="0"/>
                </a:lnTo>
                <a:lnTo>
                  <a:pt x="373828" y="373828"/>
                </a:lnTo>
                <a:lnTo>
                  <a:pt x="0" y="373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0" y="1958340"/>
            <a:ext cx="18288000" cy="7623811"/>
          </a:xfrm>
          <a:prstGeom prst="rect">
            <a:avLst/>
          </a:prstGeom>
        </p:spPr>
        <p:txBody>
          <a:bodyPr lIns="0" tIns="0" rIns="0" bIns="0" rtlCol="0" anchor="t">
            <a:spAutoFit/>
          </a:bodyPr>
          <a:lstStyle/>
          <a:p>
            <a:pPr algn="just">
              <a:lnSpc>
                <a:spcPts val="5099"/>
              </a:lnSpc>
            </a:pPr>
            <a:r>
              <a:rPr lang="en-US" sz="3399">
                <a:solidFill>
                  <a:srgbClr val="F1EBDF"/>
                </a:solidFill>
                <a:latin typeface="HK Grotesk"/>
                <a:ea typeface="HK Grotesk"/>
                <a:cs typeface="HK Grotesk"/>
                <a:sym typeface="HK Grotesk"/>
              </a:rPr>
              <a:t>The Models uses:</a:t>
            </a:r>
          </a:p>
          <a:p>
            <a:pPr marL="734053" lvl="1" indent="-367026" algn="just">
              <a:lnSpc>
                <a:spcPts val="5099"/>
              </a:lnSpc>
              <a:buFont typeface="Arial"/>
              <a:buChar char="•"/>
            </a:pPr>
            <a:r>
              <a:rPr lang="en-US" sz="3399">
                <a:solidFill>
                  <a:srgbClr val="F1EBDF"/>
                </a:solidFill>
                <a:latin typeface="HK Grotesk"/>
                <a:ea typeface="HK Grotesk"/>
                <a:cs typeface="HK Grotesk"/>
                <a:sym typeface="HK Grotesk"/>
              </a:rPr>
              <a:t>Python  as it core programming language.</a:t>
            </a:r>
          </a:p>
          <a:p>
            <a:pPr marL="734053" lvl="1" indent="-367026" algn="just">
              <a:lnSpc>
                <a:spcPts val="5099"/>
              </a:lnSpc>
              <a:buFont typeface="Arial"/>
              <a:buChar char="•"/>
            </a:pPr>
            <a:r>
              <a:rPr lang="en-US" sz="3399">
                <a:solidFill>
                  <a:srgbClr val="F1EBDF"/>
                </a:solidFill>
                <a:latin typeface="HK Grotesk"/>
                <a:ea typeface="HK Grotesk"/>
                <a:cs typeface="HK Grotesk"/>
                <a:sym typeface="HK Grotesk"/>
              </a:rPr>
              <a:t>TensorFlow and Keras as frameworks for building and training deep learning models</a:t>
            </a:r>
          </a:p>
          <a:p>
            <a:pPr marL="734053" lvl="1" indent="-367026" algn="just">
              <a:lnSpc>
                <a:spcPts val="5099"/>
              </a:lnSpc>
              <a:buFont typeface="Arial"/>
              <a:buChar char="•"/>
            </a:pPr>
            <a:r>
              <a:rPr lang="en-US" sz="3399">
                <a:solidFill>
                  <a:srgbClr val="F1EBDF"/>
                </a:solidFill>
                <a:latin typeface="HK Grotesk"/>
                <a:ea typeface="HK Grotesk"/>
                <a:cs typeface="HK Grotesk"/>
                <a:sym typeface="HK Grotesk"/>
              </a:rPr>
              <a:t>NumPy for numerical operations and handling arrays.</a:t>
            </a:r>
          </a:p>
          <a:p>
            <a:pPr marL="734053" lvl="1" indent="-367026" algn="just">
              <a:lnSpc>
                <a:spcPts val="5099"/>
              </a:lnSpc>
              <a:buFont typeface="Arial"/>
              <a:buChar char="•"/>
            </a:pPr>
            <a:r>
              <a:rPr lang="en-US" sz="3399">
                <a:solidFill>
                  <a:srgbClr val="F1EBDF"/>
                </a:solidFill>
                <a:latin typeface="HK Grotesk"/>
                <a:ea typeface="HK Grotesk"/>
                <a:cs typeface="HK Grotesk"/>
                <a:sym typeface="HK Grotesk"/>
              </a:rPr>
              <a:t>Pillow (PIL) for image manipulation</a:t>
            </a:r>
          </a:p>
          <a:p>
            <a:pPr marL="734053" lvl="1" indent="-367026" algn="just">
              <a:lnSpc>
                <a:spcPts val="5099"/>
              </a:lnSpc>
              <a:buFont typeface="Arial"/>
              <a:buChar char="•"/>
            </a:pPr>
            <a:r>
              <a:rPr lang="en-US" sz="3399">
                <a:solidFill>
                  <a:srgbClr val="F1EBDF"/>
                </a:solidFill>
                <a:latin typeface="HK Grotesk"/>
                <a:ea typeface="HK Grotesk"/>
                <a:cs typeface="HK Grotesk"/>
                <a:sym typeface="HK Grotesk"/>
              </a:rPr>
              <a:t>Scikit-Learn for data splitting and evaluation.</a:t>
            </a:r>
          </a:p>
          <a:p>
            <a:pPr marL="734053" lvl="1" indent="-367026" algn="just">
              <a:lnSpc>
                <a:spcPts val="5099"/>
              </a:lnSpc>
              <a:buFont typeface="Arial"/>
              <a:buChar char="•"/>
            </a:pPr>
            <a:r>
              <a:rPr lang="en-US" sz="3399">
                <a:solidFill>
                  <a:srgbClr val="F1EBDF"/>
                </a:solidFill>
                <a:latin typeface="HK Grotesk"/>
                <a:ea typeface="HK Grotesk"/>
                <a:cs typeface="HK Grotesk"/>
                <a:sym typeface="HK Grotesk"/>
              </a:rPr>
              <a:t>OS and Shutil for file and directory operations.</a:t>
            </a:r>
          </a:p>
          <a:p>
            <a:pPr marL="734053" lvl="1" indent="-367026" algn="just">
              <a:lnSpc>
                <a:spcPts val="5099"/>
              </a:lnSpc>
              <a:buFont typeface="Arial"/>
              <a:buChar char="•"/>
            </a:pPr>
            <a:r>
              <a:rPr lang="en-US" sz="3399">
                <a:solidFill>
                  <a:srgbClr val="F1EBDF"/>
                </a:solidFill>
                <a:latin typeface="HK Grotesk"/>
                <a:ea typeface="HK Grotesk"/>
                <a:cs typeface="HK Grotesk"/>
                <a:sym typeface="HK Grotesk"/>
              </a:rPr>
              <a:t>CNNs (Convolutional Neural Networks) for processing and enhancing images.</a:t>
            </a:r>
          </a:p>
          <a:p>
            <a:pPr algn="just">
              <a:lnSpc>
                <a:spcPts val="5099"/>
              </a:lnSpc>
            </a:pPr>
            <a:endParaRPr lang="en-US" sz="3399">
              <a:solidFill>
                <a:srgbClr val="F1EBDF"/>
              </a:solidFill>
              <a:latin typeface="HK Grotesk"/>
              <a:ea typeface="HK Grotesk"/>
              <a:cs typeface="HK Grotesk"/>
              <a:sym typeface="HK Grotesk"/>
            </a:endParaRPr>
          </a:p>
          <a:p>
            <a:pPr marL="734053" lvl="1" indent="-367026" algn="just">
              <a:lnSpc>
                <a:spcPts val="5099"/>
              </a:lnSpc>
              <a:buFont typeface="Arial"/>
              <a:buChar char="•"/>
            </a:pPr>
            <a:r>
              <a:rPr lang="en-US" sz="3399">
                <a:solidFill>
                  <a:srgbClr val="F1EBDF"/>
                </a:solidFill>
                <a:latin typeface="HK Grotesk"/>
                <a:ea typeface="HK Grotesk"/>
                <a:cs typeface="HK Grotesk"/>
                <a:sym typeface="HK Grotesk"/>
              </a:rPr>
              <a:t>The use of Kaggle Notebooks provide an integrated environment for data science and machine learning, offering several features that facilitate the development, testing, and sharing of machine learning models.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4895C"/>
        </a:solidFill>
        <a:effectLst/>
      </p:bgPr>
    </p:bg>
    <p:spTree>
      <p:nvGrpSpPr>
        <p:cNvPr id="1" name=""/>
        <p:cNvGrpSpPr/>
        <p:nvPr/>
      </p:nvGrpSpPr>
      <p:grpSpPr>
        <a:xfrm>
          <a:off x="0" y="0"/>
          <a:ext cx="0" cy="0"/>
          <a:chOff x="0" y="0"/>
          <a:chExt cx="0" cy="0"/>
        </a:xfrm>
      </p:grpSpPr>
      <p:sp>
        <p:nvSpPr>
          <p:cNvPr id="2" name="Freeform 2"/>
          <p:cNvSpPr/>
          <p:nvPr/>
        </p:nvSpPr>
        <p:spPr>
          <a:xfrm>
            <a:off x="9525029" y="728985"/>
            <a:ext cx="5292310" cy="1818630"/>
          </a:xfrm>
          <a:custGeom>
            <a:avLst/>
            <a:gdLst/>
            <a:ahLst/>
            <a:cxnLst/>
            <a:rect l="l" t="t" r="r" b="b"/>
            <a:pathLst>
              <a:path w="5292310" h="1818630">
                <a:moveTo>
                  <a:pt x="0" y="0"/>
                </a:moveTo>
                <a:lnTo>
                  <a:pt x="5292310" y="0"/>
                </a:lnTo>
                <a:lnTo>
                  <a:pt x="5292310" y="1818630"/>
                </a:lnTo>
                <a:lnTo>
                  <a:pt x="0" y="1818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274684" y="1028700"/>
            <a:ext cx="11060019" cy="1247775"/>
          </a:xfrm>
          <a:prstGeom prst="rect">
            <a:avLst/>
          </a:prstGeom>
        </p:spPr>
        <p:txBody>
          <a:bodyPr lIns="0" tIns="0" rIns="0" bIns="0" rtlCol="0" anchor="t">
            <a:spAutoFit/>
          </a:bodyPr>
          <a:lstStyle/>
          <a:p>
            <a:pPr algn="l">
              <a:lnSpc>
                <a:spcPts val="9600"/>
              </a:lnSpc>
            </a:pPr>
            <a:r>
              <a:rPr lang="en-US" sz="8000" dirty="0">
                <a:solidFill>
                  <a:srgbClr val="F1EBDF"/>
                </a:solidFill>
                <a:latin typeface="Catchy Mager"/>
                <a:ea typeface="Catchy Mager"/>
                <a:cs typeface="Catchy Mager"/>
                <a:sym typeface="Catchy Mager"/>
              </a:rPr>
              <a:t>Subjective Analysis</a:t>
            </a:r>
          </a:p>
        </p:txBody>
      </p:sp>
      <p:grpSp>
        <p:nvGrpSpPr>
          <p:cNvPr id="4" name="Group 4"/>
          <p:cNvGrpSpPr/>
          <p:nvPr/>
        </p:nvGrpSpPr>
        <p:grpSpPr>
          <a:xfrm>
            <a:off x="10030279" y="1028700"/>
            <a:ext cx="7229021" cy="8229600"/>
            <a:chOff x="0" y="0"/>
            <a:chExt cx="37604038" cy="42808869"/>
          </a:xfrm>
        </p:grpSpPr>
        <p:sp>
          <p:nvSpPr>
            <p:cNvPr id="5" name="Freeform 5"/>
            <p:cNvSpPr/>
            <p:nvPr/>
          </p:nvSpPr>
          <p:spPr>
            <a:xfrm>
              <a:off x="0" y="0"/>
              <a:ext cx="37604040" cy="42808869"/>
            </a:xfrm>
            <a:custGeom>
              <a:avLst/>
              <a:gdLst/>
              <a:ahLst/>
              <a:cxnLst/>
              <a:rect l="l" t="t" r="r" b="b"/>
              <a:pathLst>
                <a:path w="37604040" h="42808869">
                  <a:moveTo>
                    <a:pt x="37479579" y="59690"/>
                  </a:moveTo>
                  <a:cubicBezTo>
                    <a:pt x="37515140" y="59690"/>
                    <a:pt x="37544347" y="88900"/>
                    <a:pt x="37544347" y="124460"/>
                  </a:cubicBezTo>
                  <a:lnTo>
                    <a:pt x="37544347" y="42684409"/>
                  </a:lnTo>
                  <a:cubicBezTo>
                    <a:pt x="37544347" y="42719969"/>
                    <a:pt x="37515140" y="42749180"/>
                    <a:pt x="37479579" y="42749180"/>
                  </a:cubicBezTo>
                  <a:lnTo>
                    <a:pt x="124460" y="42749180"/>
                  </a:lnTo>
                  <a:cubicBezTo>
                    <a:pt x="88900" y="42749180"/>
                    <a:pt x="59690" y="42719969"/>
                    <a:pt x="59690" y="42684409"/>
                  </a:cubicBezTo>
                  <a:lnTo>
                    <a:pt x="59690" y="124460"/>
                  </a:lnTo>
                  <a:cubicBezTo>
                    <a:pt x="59690" y="88900"/>
                    <a:pt x="88900" y="59690"/>
                    <a:pt x="124460" y="59690"/>
                  </a:cubicBezTo>
                  <a:lnTo>
                    <a:pt x="37479579" y="59690"/>
                  </a:lnTo>
                  <a:moveTo>
                    <a:pt x="37479579" y="0"/>
                  </a:moveTo>
                  <a:lnTo>
                    <a:pt x="124460" y="0"/>
                  </a:lnTo>
                  <a:cubicBezTo>
                    <a:pt x="55880" y="0"/>
                    <a:pt x="0" y="55880"/>
                    <a:pt x="0" y="124460"/>
                  </a:cubicBezTo>
                  <a:lnTo>
                    <a:pt x="0" y="42684409"/>
                  </a:lnTo>
                  <a:cubicBezTo>
                    <a:pt x="0" y="42752990"/>
                    <a:pt x="55880" y="42808869"/>
                    <a:pt x="124460" y="42808869"/>
                  </a:cubicBezTo>
                  <a:lnTo>
                    <a:pt x="37479579" y="42808869"/>
                  </a:lnTo>
                  <a:cubicBezTo>
                    <a:pt x="37548158" y="42808869"/>
                    <a:pt x="37604040" y="42752990"/>
                    <a:pt x="37604040" y="42684409"/>
                  </a:cubicBezTo>
                  <a:lnTo>
                    <a:pt x="37604040" y="124460"/>
                  </a:lnTo>
                  <a:cubicBezTo>
                    <a:pt x="37604040" y="55880"/>
                    <a:pt x="37548158" y="0"/>
                    <a:pt x="37479579" y="0"/>
                  </a:cubicBezTo>
                  <a:close/>
                </a:path>
              </a:pathLst>
            </a:custGeom>
            <a:solidFill>
              <a:srgbClr val="B6BD7D"/>
            </a:solidFill>
          </p:spPr>
        </p:sp>
      </p:grpSp>
      <p:sp>
        <p:nvSpPr>
          <p:cNvPr id="6" name="Freeform 6"/>
          <p:cNvSpPr/>
          <p:nvPr/>
        </p:nvSpPr>
        <p:spPr>
          <a:xfrm>
            <a:off x="1028700" y="8557244"/>
            <a:ext cx="701056" cy="701056"/>
          </a:xfrm>
          <a:custGeom>
            <a:avLst/>
            <a:gdLst/>
            <a:ahLst/>
            <a:cxnLst/>
            <a:rect l="l" t="t" r="r" b="b"/>
            <a:pathLst>
              <a:path w="701056" h="701056">
                <a:moveTo>
                  <a:pt x="0" y="0"/>
                </a:moveTo>
                <a:lnTo>
                  <a:pt x="701056" y="0"/>
                </a:lnTo>
                <a:lnTo>
                  <a:pt x="701056" y="701056"/>
                </a:lnTo>
                <a:lnTo>
                  <a:pt x="0" y="7010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274324" y="5254399"/>
            <a:ext cx="373828" cy="373828"/>
          </a:xfrm>
          <a:custGeom>
            <a:avLst/>
            <a:gdLst/>
            <a:ahLst/>
            <a:cxnLst/>
            <a:rect l="l" t="t" r="r" b="b"/>
            <a:pathLst>
              <a:path w="373828" h="373828">
                <a:moveTo>
                  <a:pt x="0" y="0"/>
                </a:moveTo>
                <a:lnTo>
                  <a:pt x="373827" y="0"/>
                </a:lnTo>
                <a:lnTo>
                  <a:pt x="373827" y="373828"/>
                </a:lnTo>
                <a:lnTo>
                  <a:pt x="0" y="373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448246" y="4769672"/>
            <a:ext cx="373828" cy="373828"/>
          </a:xfrm>
          <a:custGeom>
            <a:avLst/>
            <a:gdLst/>
            <a:ahLst/>
            <a:cxnLst/>
            <a:rect l="l" t="t" r="r" b="b"/>
            <a:pathLst>
              <a:path w="373828" h="373828">
                <a:moveTo>
                  <a:pt x="0" y="0"/>
                </a:moveTo>
                <a:lnTo>
                  <a:pt x="373828" y="0"/>
                </a:lnTo>
                <a:lnTo>
                  <a:pt x="373828" y="373828"/>
                </a:lnTo>
                <a:lnTo>
                  <a:pt x="0" y="373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352002" y="3040827"/>
            <a:ext cx="14592300" cy="5222455"/>
          </a:xfrm>
          <a:prstGeom prst="rect">
            <a:avLst/>
          </a:prstGeom>
        </p:spPr>
        <p:txBody>
          <a:bodyPr wrap="square" lIns="0" tIns="0" rIns="0" bIns="0" rtlCol="0" anchor="t">
            <a:spAutoFit/>
          </a:bodyPr>
          <a:lstStyle/>
          <a:p>
            <a:pPr marL="571500" indent="-571500" algn="just">
              <a:lnSpc>
                <a:spcPts val="5099"/>
              </a:lnSpc>
              <a:buFont typeface="Arial" panose="020B0604020202020204" pitchFamily="34" charset="0"/>
              <a:buChar char="•"/>
            </a:pPr>
            <a:r>
              <a:rPr lang="en-US" sz="4000" dirty="0">
                <a:solidFill>
                  <a:srgbClr val="F1EBDF"/>
                </a:solidFill>
                <a:latin typeface="HK Grotesk"/>
                <a:ea typeface="HK Grotesk"/>
                <a:cs typeface="HK Grotesk"/>
                <a:sym typeface="HK Grotesk"/>
              </a:rPr>
              <a:t>The Correction model has a mean opinion score of 3.9/5</a:t>
            </a:r>
          </a:p>
          <a:p>
            <a:pPr algn="just">
              <a:lnSpc>
                <a:spcPts val="5099"/>
              </a:lnSpc>
            </a:pPr>
            <a:r>
              <a:rPr lang="en-US" sz="4000" dirty="0">
                <a:solidFill>
                  <a:srgbClr val="F1EBDF"/>
                </a:solidFill>
                <a:latin typeface="HK Grotesk"/>
                <a:ea typeface="HK Grotesk"/>
                <a:cs typeface="HK Grotesk"/>
                <a:sym typeface="HK Grotesk"/>
              </a:rPr>
              <a:t>    (100 images were obtained from the model and the images    were rated out of 5)</a:t>
            </a:r>
          </a:p>
          <a:p>
            <a:pPr algn="just">
              <a:lnSpc>
                <a:spcPts val="5099"/>
              </a:lnSpc>
            </a:pPr>
            <a:endParaRPr lang="en-US" sz="4000" dirty="0">
              <a:solidFill>
                <a:srgbClr val="F1EBDF"/>
              </a:solidFill>
              <a:latin typeface="HK Grotesk"/>
              <a:ea typeface="HK Grotesk"/>
              <a:cs typeface="HK Grotesk"/>
              <a:sym typeface="HK Grotesk"/>
            </a:endParaRPr>
          </a:p>
          <a:p>
            <a:pPr marL="571500" indent="-571500" algn="just">
              <a:lnSpc>
                <a:spcPts val="5099"/>
              </a:lnSpc>
              <a:buFont typeface="Arial" panose="020B0604020202020204" pitchFamily="34" charset="0"/>
              <a:buChar char="•"/>
            </a:pPr>
            <a:r>
              <a:rPr lang="en-US" sz="4000" dirty="0">
                <a:solidFill>
                  <a:srgbClr val="F1EBDF"/>
                </a:solidFill>
                <a:latin typeface="HK Grotesk"/>
                <a:ea typeface="HK Grotesk"/>
                <a:cs typeface="HK Grotesk"/>
                <a:sym typeface="HK Grotesk"/>
              </a:rPr>
              <a:t>The Detection model has a mean opinion score of 4.39/5</a:t>
            </a:r>
          </a:p>
          <a:p>
            <a:pPr algn="just">
              <a:lnSpc>
                <a:spcPts val="5099"/>
              </a:lnSpc>
            </a:pPr>
            <a:r>
              <a:rPr lang="en-US" sz="4000" dirty="0">
                <a:solidFill>
                  <a:srgbClr val="F1EBDF"/>
                </a:solidFill>
                <a:latin typeface="HK Grotesk"/>
                <a:ea typeface="HK Grotesk"/>
                <a:cs typeface="HK Grotesk"/>
                <a:sym typeface="HK Grotesk"/>
              </a:rPr>
              <a:t>    (100 images were obtained from the model and the images    were rated out of 5)</a:t>
            </a:r>
          </a:p>
          <a:p>
            <a:pPr algn="just">
              <a:lnSpc>
                <a:spcPts val="5099"/>
              </a:lnSpc>
            </a:pPr>
            <a:r>
              <a:rPr lang="en-US" sz="4000" dirty="0">
                <a:solidFill>
                  <a:srgbClr val="F1EBDF"/>
                </a:solidFill>
                <a:latin typeface="HK Grotesk"/>
                <a:ea typeface="HK Grotesk"/>
                <a:cs typeface="HK Grotesk"/>
                <a:sym typeface="HK Grotesk"/>
              </a:rPr>
              <a:t> </a:t>
            </a:r>
          </a:p>
        </p:txBody>
      </p:sp>
    </p:spTree>
    <p:extLst>
      <p:ext uri="{BB962C8B-B14F-4D97-AF65-F5344CB8AC3E}">
        <p14:creationId xmlns:p14="http://schemas.microsoft.com/office/powerpoint/2010/main" val="1309678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BDF"/>
        </a:solidFill>
        <a:effectLst/>
      </p:bgPr>
    </p:bg>
    <p:spTree>
      <p:nvGrpSpPr>
        <p:cNvPr id="1" name=""/>
        <p:cNvGrpSpPr/>
        <p:nvPr/>
      </p:nvGrpSpPr>
      <p:grpSpPr>
        <a:xfrm>
          <a:off x="0" y="0"/>
          <a:ext cx="0" cy="0"/>
          <a:chOff x="0" y="0"/>
          <a:chExt cx="0" cy="0"/>
        </a:xfrm>
      </p:grpSpPr>
      <p:sp>
        <p:nvSpPr>
          <p:cNvPr id="2" name="TextBox 2"/>
          <p:cNvSpPr txBox="1"/>
          <p:nvPr/>
        </p:nvSpPr>
        <p:spPr>
          <a:xfrm>
            <a:off x="0" y="1810067"/>
            <a:ext cx="18288000" cy="7727950"/>
          </a:xfrm>
          <a:prstGeom prst="rect">
            <a:avLst/>
          </a:prstGeom>
        </p:spPr>
        <p:txBody>
          <a:bodyPr lIns="0" tIns="0" rIns="0" bIns="0" rtlCol="0" anchor="t">
            <a:spAutoFit/>
          </a:bodyPr>
          <a:lstStyle/>
          <a:p>
            <a:pPr algn="just">
              <a:lnSpc>
                <a:spcPts val="5599"/>
              </a:lnSpc>
              <a:spcBef>
                <a:spcPct val="0"/>
              </a:spcBef>
            </a:pPr>
            <a:r>
              <a:rPr lang="en-US" sz="3999">
                <a:solidFill>
                  <a:srgbClr val="4A4A4A"/>
                </a:solidFill>
                <a:latin typeface="Canva Sans Bold"/>
                <a:ea typeface="Canva Sans Bold"/>
                <a:cs typeface="Canva Sans Bold"/>
                <a:sym typeface="Canva Sans Bold"/>
              </a:rPr>
              <a:t>J Jenolin Jeba (Leader) </a:t>
            </a:r>
            <a:r>
              <a:rPr lang="en-US" sz="3999">
                <a:solidFill>
                  <a:srgbClr val="4A4A4A"/>
                </a:solidFill>
                <a:latin typeface="Canva Sans"/>
                <a:ea typeface="Canva Sans"/>
                <a:cs typeface="Canva Sans"/>
                <a:sym typeface="Canva Sans"/>
              </a:rPr>
              <a:t>: Collected and curated dataset images, developed multiple machine learning models utilizing various algorithms like SqueezeNet, EfficientNet, MobileNet, AlexNet , ShuffleNet, ResNet, ESPNet, SRCNN, FFDNet, SRGAN, ESRGAN etc., and independently completed the final ML model notebook, and conducted metric evaluation. The work of documentation was also finished.</a:t>
            </a:r>
          </a:p>
          <a:p>
            <a:pPr algn="l">
              <a:lnSpc>
                <a:spcPts val="5599"/>
              </a:lnSpc>
              <a:spcBef>
                <a:spcPct val="0"/>
              </a:spcBef>
            </a:pPr>
            <a:endParaRPr lang="en-US" sz="3999">
              <a:solidFill>
                <a:srgbClr val="4A4A4A"/>
              </a:solidFill>
              <a:latin typeface="Canva Sans"/>
              <a:ea typeface="Canva Sans"/>
              <a:cs typeface="Canva Sans"/>
              <a:sym typeface="Canva Sans"/>
            </a:endParaRPr>
          </a:p>
          <a:p>
            <a:pPr algn="just">
              <a:lnSpc>
                <a:spcPts val="5599"/>
              </a:lnSpc>
              <a:spcBef>
                <a:spcPct val="0"/>
              </a:spcBef>
            </a:pPr>
            <a:r>
              <a:rPr lang="en-US" sz="3999">
                <a:solidFill>
                  <a:srgbClr val="4A4A4A"/>
                </a:solidFill>
                <a:latin typeface="Canva Sans Bold"/>
                <a:ea typeface="Canva Sans Bold"/>
                <a:cs typeface="Canva Sans Bold"/>
                <a:sym typeface="Canva Sans Bold"/>
              </a:rPr>
              <a:t>Aleena Saji</a:t>
            </a:r>
            <a:r>
              <a:rPr lang="en-US" sz="3999">
                <a:solidFill>
                  <a:srgbClr val="4A4A4A"/>
                </a:solidFill>
                <a:latin typeface="Canva Sans"/>
                <a:ea typeface="Canva Sans"/>
                <a:cs typeface="Canva Sans"/>
                <a:sym typeface="Canva Sans"/>
              </a:rPr>
              <a:t> : Contributed a significant portion of the dataset, developed a GUI model for the project, debugged errors in multiple models, prepared ML model with RNN,SVM,SRCNN and assisted with the subjective analysis and documentation.</a:t>
            </a:r>
          </a:p>
        </p:txBody>
      </p:sp>
      <p:sp>
        <p:nvSpPr>
          <p:cNvPr id="3" name="TextBox 3"/>
          <p:cNvSpPr txBox="1"/>
          <p:nvPr/>
        </p:nvSpPr>
        <p:spPr>
          <a:xfrm>
            <a:off x="2158222" y="9525"/>
            <a:ext cx="13971556" cy="1047750"/>
          </a:xfrm>
          <a:prstGeom prst="rect">
            <a:avLst/>
          </a:prstGeom>
        </p:spPr>
        <p:txBody>
          <a:bodyPr lIns="0" tIns="0" rIns="0" bIns="0" rtlCol="0" anchor="t">
            <a:spAutoFit/>
          </a:bodyPr>
          <a:lstStyle/>
          <a:p>
            <a:pPr algn="l">
              <a:lnSpc>
                <a:spcPts val="8399"/>
              </a:lnSpc>
            </a:pPr>
            <a:r>
              <a:rPr lang="en-US" sz="6999">
                <a:solidFill>
                  <a:srgbClr val="4A4A4A"/>
                </a:solidFill>
                <a:latin typeface="Amaranth"/>
                <a:ea typeface="Amaranth"/>
                <a:cs typeface="Amaranth"/>
                <a:sym typeface="Amaranth"/>
              </a:rPr>
              <a:t>Team members and contribution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DF"/>
        </a:solidFill>
        <a:effectLst/>
      </p:bgPr>
    </p:bg>
    <p:spTree>
      <p:nvGrpSpPr>
        <p:cNvPr id="1" name=""/>
        <p:cNvGrpSpPr/>
        <p:nvPr/>
      </p:nvGrpSpPr>
      <p:grpSpPr>
        <a:xfrm>
          <a:off x="0" y="0"/>
          <a:ext cx="0" cy="0"/>
          <a:chOff x="0" y="0"/>
          <a:chExt cx="0" cy="0"/>
        </a:xfrm>
      </p:grpSpPr>
      <p:sp>
        <p:nvSpPr>
          <p:cNvPr id="2" name="TextBox 2"/>
          <p:cNvSpPr txBox="1"/>
          <p:nvPr/>
        </p:nvSpPr>
        <p:spPr>
          <a:xfrm>
            <a:off x="235782" y="2194558"/>
            <a:ext cx="18052218" cy="7063742"/>
          </a:xfrm>
          <a:prstGeom prst="rect">
            <a:avLst/>
          </a:prstGeom>
        </p:spPr>
        <p:txBody>
          <a:bodyPr lIns="0" tIns="0" rIns="0" bIns="0" rtlCol="0" anchor="t">
            <a:spAutoFit/>
          </a:bodyPr>
          <a:lstStyle/>
          <a:p>
            <a:pPr algn="just">
              <a:lnSpc>
                <a:spcPts val="7034"/>
              </a:lnSpc>
            </a:pPr>
            <a:r>
              <a:rPr lang="en-US" sz="5024">
                <a:solidFill>
                  <a:srgbClr val="4A4A4A"/>
                </a:solidFill>
                <a:latin typeface="Canva Sans Bold"/>
                <a:ea typeface="Canva Sans Bold"/>
                <a:cs typeface="Canva Sans Bold"/>
                <a:sym typeface="Canva Sans Bold"/>
              </a:rPr>
              <a:t>Jenolin Esther S : </a:t>
            </a:r>
            <a:r>
              <a:rPr lang="en-US" sz="5024">
                <a:solidFill>
                  <a:srgbClr val="4A4A4A"/>
                </a:solidFill>
                <a:latin typeface="Canva Sans"/>
                <a:ea typeface="Canva Sans"/>
                <a:cs typeface="Canva Sans"/>
                <a:sym typeface="Canva Sans"/>
              </a:rPr>
              <a:t>Contributed to dataset creation , tried making ML model and conducted the subjective analysis.</a:t>
            </a:r>
          </a:p>
          <a:p>
            <a:pPr algn="just">
              <a:lnSpc>
                <a:spcPts val="7034"/>
              </a:lnSpc>
            </a:pPr>
            <a:endParaRPr lang="en-US" sz="5024">
              <a:solidFill>
                <a:srgbClr val="4A4A4A"/>
              </a:solidFill>
              <a:latin typeface="Canva Sans"/>
              <a:ea typeface="Canva Sans"/>
              <a:cs typeface="Canva Sans"/>
              <a:sym typeface="Canva Sans"/>
            </a:endParaRPr>
          </a:p>
          <a:p>
            <a:pPr algn="just">
              <a:lnSpc>
                <a:spcPts val="7034"/>
              </a:lnSpc>
            </a:pPr>
            <a:r>
              <a:rPr lang="en-US" sz="5024">
                <a:solidFill>
                  <a:srgbClr val="4A4A4A"/>
                </a:solidFill>
                <a:latin typeface="Canva Sans Bold"/>
                <a:ea typeface="Canva Sans Bold"/>
                <a:cs typeface="Canva Sans Bold"/>
                <a:sym typeface="Canva Sans Bold"/>
              </a:rPr>
              <a:t>Prajusha R :</a:t>
            </a:r>
            <a:r>
              <a:rPr lang="en-US" sz="5024">
                <a:solidFill>
                  <a:srgbClr val="4A4A4A"/>
                </a:solidFill>
                <a:latin typeface="Canva Sans"/>
                <a:ea typeface="Canva Sans"/>
                <a:cs typeface="Canva Sans"/>
                <a:sym typeface="Canva Sans"/>
              </a:rPr>
              <a:t>Contributed to dataset creation , tried making ML model and conducted the subjective analysis.</a:t>
            </a:r>
          </a:p>
          <a:p>
            <a:pPr algn="just">
              <a:lnSpc>
                <a:spcPts val="7034"/>
              </a:lnSpc>
            </a:pPr>
            <a:endParaRPr lang="en-US" sz="5024">
              <a:solidFill>
                <a:srgbClr val="4A4A4A"/>
              </a:solidFill>
              <a:latin typeface="Canva Sans"/>
              <a:ea typeface="Canva Sans"/>
              <a:cs typeface="Canva Sans"/>
              <a:sym typeface="Canva Sans"/>
            </a:endParaRPr>
          </a:p>
          <a:p>
            <a:pPr algn="just">
              <a:lnSpc>
                <a:spcPts val="7034"/>
              </a:lnSpc>
              <a:spcBef>
                <a:spcPct val="0"/>
              </a:spcBef>
            </a:pPr>
            <a:r>
              <a:rPr lang="en-US" sz="5024">
                <a:solidFill>
                  <a:srgbClr val="4A4A4A"/>
                </a:solidFill>
                <a:latin typeface="Canva Sans Bold"/>
                <a:ea typeface="Canva Sans Bold"/>
                <a:cs typeface="Canva Sans Bold"/>
                <a:sym typeface="Canva Sans Bold"/>
              </a:rPr>
              <a:t>Bettina Ninan : </a:t>
            </a:r>
            <a:r>
              <a:rPr lang="en-US" sz="5024">
                <a:solidFill>
                  <a:srgbClr val="4A4A4A"/>
                </a:solidFill>
                <a:latin typeface="Canva Sans"/>
                <a:ea typeface="Canva Sans"/>
                <a:cs typeface="Canva Sans"/>
                <a:sym typeface="Canva Sans"/>
              </a:rPr>
              <a:t>Contributed to dataset creation , tried making ML model.</a:t>
            </a:r>
          </a:p>
        </p:txBody>
      </p:sp>
      <p:sp>
        <p:nvSpPr>
          <p:cNvPr id="3" name="TextBox 3"/>
          <p:cNvSpPr txBox="1"/>
          <p:nvPr/>
        </p:nvSpPr>
        <p:spPr>
          <a:xfrm>
            <a:off x="2158222" y="9525"/>
            <a:ext cx="13971556" cy="1047750"/>
          </a:xfrm>
          <a:prstGeom prst="rect">
            <a:avLst/>
          </a:prstGeom>
        </p:spPr>
        <p:txBody>
          <a:bodyPr lIns="0" tIns="0" rIns="0" bIns="0" rtlCol="0" anchor="t">
            <a:spAutoFit/>
          </a:bodyPr>
          <a:lstStyle/>
          <a:p>
            <a:pPr algn="l">
              <a:lnSpc>
                <a:spcPts val="8399"/>
              </a:lnSpc>
            </a:pPr>
            <a:r>
              <a:rPr lang="en-US" sz="6999">
                <a:solidFill>
                  <a:srgbClr val="4A4A4A"/>
                </a:solidFill>
                <a:latin typeface="Amaranth"/>
                <a:ea typeface="Amaranth"/>
                <a:cs typeface="Amaranth"/>
                <a:sym typeface="Amaranth"/>
              </a:rPr>
              <a:t>Team members and contribution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9B295"/>
        </a:solidFill>
        <a:effectLst/>
      </p:bgPr>
    </p:bg>
    <p:spTree>
      <p:nvGrpSpPr>
        <p:cNvPr id="1" name=""/>
        <p:cNvGrpSpPr/>
        <p:nvPr/>
      </p:nvGrpSpPr>
      <p:grpSpPr>
        <a:xfrm>
          <a:off x="0" y="0"/>
          <a:ext cx="0" cy="0"/>
          <a:chOff x="0" y="0"/>
          <a:chExt cx="0" cy="0"/>
        </a:xfrm>
      </p:grpSpPr>
      <p:sp>
        <p:nvSpPr>
          <p:cNvPr id="2" name="TextBox 2"/>
          <p:cNvSpPr txBox="1"/>
          <p:nvPr/>
        </p:nvSpPr>
        <p:spPr>
          <a:xfrm>
            <a:off x="6312612" y="148261"/>
            <a:ext cx="5662775" cy="1200150"/>
          </a:xfrm>
          <a:prstGeom prst="rect">
            <a:avLst/>
          </a:prstGeom>
        </p:spPr>
        <p:txBody>
          <a:bodyPr lIns="0" tIns="0" rIns="0" bIns="0" rtlCol="0" anchor="t">
            <a:spAutoFit/>
          </a:bodyPr>
          <a:lstStyle/>
          <a:p>
            <a:pPr algn="l">
              <a:lnSpc>
                <a:spcPts val="8399"/>
              </a:lnSpc>
            </a:pPr>
            <a:r>
              <a:rPr lang="en-US" sz="6999">
                <a:solidFill>
                  <a:srgbClr val="4A4A4A"/>
                </a:solidFill>
                <a:latin typeface="Accordion Black"/>
                <a:ea typeface="Accordion Black"/>
                <a:cs typeface="Accordion Black"/>
                <a:sym typeface="Accordion Black"/>
              </a:rPr>
              <a:t>CONCLUSION</a:t>
            </a:r>
          </a:p>
        </p:txBody>
      </p:sp>
      <p:sp>
        <p:nvSpPr>
          <p:cNvPr id="3" name="TextBox 3"/>
          <p:cNvSpPr txBox="1"/>
          <p:nvPr/>
        </p:nvSpPr>
        <p:spPr>
          <a:xfrm>
            <a:off x="0" y="1993264"/>
            <a:ext cx="18288000" cy="7265036"/>
          </a:xfrm>
          <a:prstGeom prst="rect">
            <a:avLst/>
          </a:prstGeom>
        </p:spPr>
        <p:txBody>
          <a:bodyPr lIns="0" tIns="0" rIns="0" bIns="0" rtlCol="0" anchor="t">
            <a:spAutoFit/>
          </a:bodyPr>
          <a:lstStyle/>
          <a:p>
            <a:pPr marL="993133" lvl="1" indent="-496566" algn="l">
              <a:lnSpc>
                <a:spcPts val="6439"/>
              </a:lnSpc>
              <a:buFont typeface="Arial"/>
              <a:buChar char="•"/>
            </a:pPr>
            <a:r>
              <a:rPr lang="en-US" sz="4599">
                <a:solidFill>
                  <a:srgbClr val="4A4A4A"/>
                </a:solidFill>
                <a:latin typeface="Alata"/>
                <a:ea typeface="Alata"/>
                <a:cs typeface="Alata"/>
                <a:sym typeface="Alata"/>
              </a:rPr>
              <a:t>The model demonstrates a strong capability to classify pixelated and high-resolution images effectively.</a:t>
            </a:r>
          </a:p>
          <a:p>
            <a:pPr marL="993133" lvl="1" indent="-496566" algn="l">
              <a:lnSpc>
                <a:spcPts val="6439"/>
              </a:lnSpc>
              <a:buFont typeface="Arial"/>
              <a:buChar char="•"/>
            </a:pPr>
            <a:r>
              <a:rPr lang="en-US" sz="4599">
                <a:solidFill>
                  <a:srgbClr val="4A4A4A"/>
                </a:solidFill>
                <a:latin typeface="Alata"/>
                <a:ea typeface="Alata"/>
                <a:cs typeface="Alata"/>
                <a:sym typeface="Alata"/>
              </a:rPr>
              <a:t>The SRCNN model serves as a foundational approach to super-resolution, demonstrating the feasibility of correcting pixelated images.</a:t>
            </a:r>
          </a:p>
          <a:p>
            <a:pPr marL="993133" lvl="1" indent="-496566" algn="l">
              <a:lnSpc>
                <a:spcPts val="6439"/>
              </a:lnSpc>
              <a:buFont typeface="Arial"/>
              <a:buChar char="•"/>
            </a:pPr>
            <a:r>
              <a:rPr lang="en-US" sz="4599">
                <a:solidFill>
                  <a:srgbClr val="4A4A4A"/>
                </a:solidFill>
                <a:latin typeface="Alata"/>
                <a:ea typeface="Alata"/>
                <a:cs typeface="Alata"/>
                <a:sym typeface="Alata"/>
              </a:rPr>
              <a:t> By building upon this foundation with further refinements and advanced techniques, the model's capabilities can be significantly enhanced for various high-resolution image reconstruction tasks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7EF"/>
        </a:solidFill>
        <a:effectLst/>
      </p:bgPr>
    </p:bg>
    <p:spTree>
      <p:nvGrpSpPr>
        <p:cNvPr id="1" name=""/>
        <p:cNvGrpSpPr/>
        <p:nvPr/>
      </p:nvGrpSpPr>
      <p:grpSpPr>
        <a:xfrm>
          <a:off x="0" y="0"/>
          <a:ext cx="0" cy="0"/>
          <a:chOff x="0" y="0"/>
          <a:chExt cx="0" cy="0"/>
        </a:xfrm>
      </p:grpSpPr>
      <p:sp>
        <p:nvSpPr>
          <p:cNvPr id="2" name="TextBox 2"/>
          <p:cNvSpPr txBox="1"/>
          <p:nvPr/>
        </p:nvSpPr>
        <p:spPr>
          <a:xfrm>
            <a:off x="5908879" y="485407"/>
            <a:ext cx="5992416" cy="1243318"/>
          </a:xfrm>
          <a:prstGeom prst="rect">
            <a:avLst/>
          </a:prstGeom>
        </p:spPr>
        <p:txBody>
          <a:bodyPr lIns="0" tIns="0" rIns="0" bIns="0" rtlCol="0" anchor="t">
            <a:spAutoFit/>
          </a:bodyPr>
          <a:lstStyle/>
          <a:p>
            <a:pPr marL="0" lvl="0" indent="0" algn="ctr">
              <a:lnSpc>
                <a:spcPts val="10220"/>
              </a:lnSpc>
              <a:spcBef>
                <a:spcPct val="0"/>
              </a:spcBef>
            </a:pPr>
            <a:r>
              <a:rPr lang="en-US" sz="7300">
                <a:solidFill>
                  <a:srgbClr val="000000"/>
                </a:solidFill>
                <a:latin typeface="Canva Sans Bold"/>
                <a:ea typeface="Canva Sans Bold"/>
                <a:cs typeface="Canva Sans Bold"/>
                <a:sym typeface="Canva Sans Bold"/>
              </a:rPr>
              <a:t>REFERENCES</a:t>
            </a:r>
          </a:p>
        </p:txBody>
      </p:sp>
      <p:sp>
        <p:nvSpPr>
          <p:cNvPr id="3" name="TextBox 3"/>
          <p:cNvSpPr txBox="1"/>
          <p:nvPr/>
        </p:nvSpPr>
        <p:spPr>
          <a:xfrm>
            <a:off x="-1965908" y="4164330"/>
            <a:ext cx="12582425" cy="979170"/>
          </a:xfrm>
          <a:prstGeom prst="rect">
            <a:avLst/>
          </a:prstGeom>
        </p:spPr>
        <p:txBody>
          <a:bodyPr lIns="0" tIns="0" rIns="0" bIns="0" rtlCol="0" anchor="t">
            <a:spAutoFit/>
          </a:bodyPr>
          <a:lstStyle/>
          <a:p>
            <a:pPr marL="0" lvl="0" indent="0" algn="ctr">
              <a:lnSpc>
                <a:spcPts val="7979"/>
              </a:lnSpc>
              <a:spcBef>
                <a:spcPct val="0"/>
              </a:spcBef>
            </a:pPr>
            <a:r>
              <a:rPr lang="en-US" sz="5699">
                <a:solidFill>
                  <a:srgbClr val="000000"/>
                </a:solidFill>
                <a:latin typeface="Canva Sans Bold"/>
                <a:ea typeface="Canva Sans Bold"/>
                <a:cs typeface="Canva Sans Bold"/>
                <a:sym typeface="Canva Sans Bold"/>
              </a:rPr>
              <a:t>https://unsplash.com/ </a:t>
            </a:r>
          </a:p>
        </p:txBody>
      </p:sp>
      <p:sp>
        <p:nvSpPr>
          <p:cNvPr id="4" name="TextBox 4"/>
          <p:cNvSpPr txBox="1"/>
          <p:nvPr/>
        </p:nvSpPr>
        <p:spPr>
          <a:xfrm>
            <a:off x="0" y="1614425"/>
            <a:ext cx="11239696" cy="2006450"/>
          </a:xfrm>
          <a:prstGeom prst="rect">
            <a:avLst/>
          </a:prstGeom>
        </p:spPr>
        <p:txBody>
          <a:bodyPr lIns="0" tIns="0" rIns="0" bIns="0" rtlCol="0" anchor="t">
            <a:spAutoFit/>
          </a:bodyPr>
          <a:lstStyle/>
          <a:p>
            <a:pPr algn="ctr">
              <a:lnSpc>
                <a:spcPts val="8058"/>
              </a:lnSpc>
            </a:pPr>
            <a:endParaRPr/>
          </a:p>
          <a:p>
            <a:pPr marL="0" lvl="0" indent="0" algn="ctr">
              <a:lnSpc>
                <a:spcPts val="8058"/>
              </a:lnSpc>
              <a:spcBef>
                <a:spcPct val="0"/>
              </a:spcBef>
            </a:pPr>
            <a:r>
              <a:rPr lang="en-US" sz="5755">
                <a:solidFill>
                  <a:srgbClr val="000000"/>
                </a:solidFill>
                <a:latin typeface="Canva Sans Bold"/>
                <a:ea typeface="Canva Sans Bold"/>
                <a:cs typeface="Canva Sans Bold"/>
                <a:sym typeface="Canva Sans Bold"/>
              </a:rPr>
              <a:t>https://wallpaperaccess.com</a:t>
            </a:r>
          </a:p>
        </p:txBody>
      </p:sp>
      <p:sp>
        <p:nvSpPr>
          <p:cNvPr id="5" name="TextBox 5"/>
          <p:cNvSpPr txBox="1"/>
          <p:nvPr/>
        </p:nvSpPr>
        <p:spPr>
          <a:xfrm>
            <a:off x="408018" y="5676900"/>
            <a:ext cx="7001113" cy="979172"/>
          </a:xfrm>
          <a:prstGeom prst="rect">
            <a:avLst/>
          </a:prstGeom>
        </p:spPr>
        <p:txBody>
          <a:bodyPr lIns="0" tIns="0" rIns="0" bIns="0" rtlCol="0" anchor="t">
            <a:spAutoFit/>
          </a:bodyPr>
          <a:lstStyle/>
          <a:p>
            <a:pPr marL="0" lvl="0" indent="0" algn="ctr">
              <a:lnSpc>
                <a:spcPts val="7979"/>
              </a:lnSpc>
              <a:spcBef>
                <a:spcPct val="0"/>
              </a:spcBef>
            </a:pPr>
            <a:r>
              <a:rPr lang="en-US" sz="5699">
                <a:solidFill>
                  <a:srgbClr val="000000"/>
                </a:solidFill>
                <a:latin typeface="Canva Sans Bold"/>
                <a:ea typeface="Canva Sans Bold"/>
                <a:cs typeface="Canva Sans Bold"/>
                <a:sym typeface="Canva Sans Bold"/>
              </a:rPr>
              <a:t>https://pexels.com/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DF"/>
        </a:solidFill>
        <a:effectLst/>
      </p:bgPr>
    </p:bg>
    <p:spTree>
      <p:nvGrpSpPr>
        <p:cNvPr id="1" name=""/>
        <p:cNvGrpSpPr/>
        <p:nvPr/>
      </p:nvGrpSpPr>
      <p:grpSpPr>
        <a:xfrm>
          <a:off x="0" y="0"/>
          <a:ext cx="0" cy="0"/>
          <a:chOff x="0" y="0"/>
          <a:chExt cx="0" cy="0"/>
        </a:xfrm>
      </p:grpSpPr>
      <p:sp>
        <p:nvSpPr>
          <p:cNvPr id="2" name="TextBox 2"/>
          <p:cNvSpPr txBox="1"/>
          <p:nvPr/>
        </p:nvSpPr>
        <p:spPr>
          <a:xfrm>
            <a:off x="2110458" y="1167395"/>
            <a:ext cx="14067085" cy="1057275"/>
          </a:xfrm>
          <a:prstGeom prst="rect">
            <a:avLst/>
          </a:prstGeom>
        </p:spPr>
        <p:txBody>
          <a:bodyPr lIns="0" tIns="0" rIns="0" bIns="0" rtlCol="0" anchor="t">
            <a:spAutoFit/>
          </a:bodyPr>
          <a:lstStyle/>
          <a:p>
            <a:pPr algn="ctr">
              <a:lnSpc>
                <a:spcPts val="8160"/>
              </a:lnSpc>
            </a:pPr>
            <a:r>
              <a:rPr lang="en-US" sz="6800">
                <a:solidFill>
                  <a:srgbClr val="4A4A4A"/>
                </a:solidFill>
                <a:latin typeface="Catchy Mager"/>
                <a:ea typeface="Catchy Mager"/>
                <a:cs typeface="Catchy Mager"/>
                <a:sym typeface="Catchy Mager"/>
              </a:rPr>
              <a:t>PROBLEM STATEMENT</a:t>
            </a:r>
          </a:p>
        </p:txBody>
      </p:sp>
      <p:sp>
        <p:nvSpPr>
          <p:cNvPr id="3" name="Freeform 3"/>
          <p:cNvSpPr/>
          <p:nvPr/>
        </p:nvSpPr>
        <p:spPr>
          <a:xfrm rot="-5400000">
            <a:off x="-4498723" y="4648056"/>
            <a:ext cx="11054846" cy="623091"/>
          </a:xfrm>
          <a:custGeom>
            <a:avLst/>
            <a:gdLst/>
            <a:ahLst/>
            <a:cxnLst/>
            <a:rect l="l" t="t" r="r" b="b"/>
            <a:pathLst>
              <a:path w="11054846" h="623091">
                <a:moveTo>
                  <a:pt x="0" y="0"/>
                </a:moveTo>
                <a:lnTo>
                  <a:pt x="11054846" y="0"/>
                </a:lnTo>
                <a:lnTo>
                  <a:pt x="11054846" y="623092"/>
                </a:lnTo>
                <a:lnTo>
                  <a:pt x="0" y="6230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flipV="1">
            <a:off x="11731877" y="4648056"/>
            <a:ext cx="11054846" cy="623091"/>
          </a:xfrm>
          <a:custGeom>
            <a:avLst/>
            <a:gdLst/>
            <a:ahLst/>
            <a:cxnLst/>
            <a:rect l="l" t="t" r="r" b="b"/>
            <a:pathLst>
              <a:path w="11054846" h="623091">
                <a:moveTo>
                  <a:pt x="0" y="623092"/>
                </a:moveTo>
                <a:lnTo>
                  <a:pt x="11054846" y="623092"/>
                </a:lnTo>
                <a:lnTo>
                  <a:pt x="11054846" y="0"/>
                </a:lnTo>
                <a:lnTo>
                  <a:pt x="0" y="0"/>
                </a:lnTo>
                <a:lnTo>
                  <a:pt x="0" y="62309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428505" y="1339913"/>
            <a:ext cx="398982" cy="398982"/>
          </a:xfrm>
          <a:custGeom>
            <a:avLst/>
            <a:gdLst/>
            <a:ahLst/>
            <a:cxnLst/>
            <a:rect l="l" t="t" r="r" b="b"/>
            <a:pathLst>
              <a:path w="398982" h="398982">
                <a:moveTo>
                  <a:pt x="0" y="0"/>
                </a:moveTo>
                <a:lnTo>
                  <a:pt x="398982" y="0"/>
                </a:lnTo>
                <a:lnTo>
                  <a:pt x="398982" y="398982"/>
                </a:lnTo>
                <a:lnTo>
                  <a:pt x="0" y="3989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860318" y="4275139"/>
            <a:ext cx="398982" cy="398982"/>
          </a:xfrm>
          <a:custGeom>
            <a:avLst/>
            <a:gdLst/>
            <a:ahLst/>
            <a:cxnLst/>
            <a:rect l="l" t="t" r="r" b="b"/>
            <a:pathLst>
              <a:path w="398982" h="398982">
                <a:moveTo>
                  <a:pt x="0" y="0"/>
                </a:moveTo>
                <a:lnTo>
                  <a:pt x="398982" y="0"/>
                </a:lnTo>
                <a:lnTo>
                  <a:pt x="398982" y="398982"/>
                </a:lnTo>
                <a:lnTo>
                  <a:pt x="0" y="3989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7428505" y="7162207"/>
            <a:ext cx="398982" cy="398982"/>
          </a:xfrm>
          <a:custGeom>
            <a:avLst/>
            <a:gdLst/>
            <a:ahLst/>
            <a:cxnLst/>
            <a:rect l="l" t="t" r="r" b="b"/>
            <a:pathLst>
              <a:path w="398982" h="398982">
                <a:moveTo>
                  <a:pt x="0" y="0"/>
                </a:moveTo>
                <a:lnTo>
                  <a:pt x="398982" y="0"/>
                </a:lnTo>
                <a:lnTo>
                  <a:pt x="398982" y="398982"/>
                </a:lnTo>
                <a:lnTo>
                  <a:pt x="0" y="3989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17663" y="1339913"/>
            <a:ext cx="398982" cy="398982"/>
          </a:xfrm>
          <a:custGeom>
            <a:avLst/>
            <a:gdLst/>
            <a:ahLst/>
            <a:cxnLst/>
            <a:rect l="l" t="t" r="r" b="b"/>
            <a:pathLst>
              <a:path w="398982" h="398982">
                <a:moveTo>
                  <a:pt x="0" y="0"/>
                </a:moveTo>
                <a:lnTo>
                  <a:pt x="398982" y="0"/>
                </a:lnTo>
                <a:lnTo>
                  <a:pt x="398982" y="398982"/>
                </a:lnTo>
                <a:lnTo>
                  <a:pt x="0" y="3989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028700" y="4275139"/>
            <a:ext cx="398982" cy="398982"/>
          </a:xfrm>
          <a:custGeom>
            <a:avLst/>
            <a:gdLst/>
            <a:ahLst/>
            <a:cxnLst/>
            <a:rect l="l" t="t" r="r" b="b"/>
            <a:pathLst>
              <a:path w="398982" h="398982">
                <a:moveTo>
                  <a:pt x="0" y="0"/>
                </a:moveTo>
                <a:lnTo>
                  <a:pt x="398982" y="0"/>
                </a:lnTo>
                <a:lnTo>
                  <a:pt x="398982" y="398982"/>
                </a:lnTo>
                <a:lnTo>
                  <a:pt x="0" y="3989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517663" y="7162207"/>
            <a:ext cx="398982" cy="398982"/>
          </a:xfrm>
          <a:custGeom>
            <a:avLst/>
            <a:gdLst/>
            <a:ahLst/>
            <a:cxnLst/>
            <a:rect l="l" t="t" r="r" b="b"/>
            <a:pathLst>
              <a:path w="398982" h="398982">
                <a:moveTo>
                  <a:pt x="0" y="0"/>
                </a:moveTo>
                <a:lnTo>
                  <a:pt x="398982" y="0"/>
                </a:lnTo>
                <a:lnTo>
                  <a:pt x="398982" y="398982"/>
                </a:lnTo>
                <a:lnTo>
                  <a:pt x="0" y="3989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0" y="2912022"/>
            <a:ext cx="18288000" cy="6638591"/>
          </a:xfrm>
          <a:prstGeom prst="rect">
            <a:avLst/>
          </a:prstGeom>
        </p:spPr>
        <p:txBody>
          <a:bodyPr lIns="0" tIns="0" rIns="0" bIns="0" rtlCol="0" anchor="t">
            <a:spAutoFit/>
          </a:bodyPr>
          <a:lstStyle/>
          <a:p>
            <a:pPr marL="757543" lvl="1" indent="-378772" algn="l">
              <a:lnSpc>
                <a:spcPts val="5263"/>
              </a:lnSpc>
              <a:buFont typeface="Arial"/>
              <a:buChar char="•"/>
            </a:pPr>
            <a:r>
              <a:rPr lang="en-US" sz="3508">
                <a:solidFill>
                  <a:srgbClr val="4A4A4A"/>
                </a:solidFill>
                <a:latin typeface="HK Grotesk Light"/>
                <a:ea typeface="HK Grotesk Light"/>
                <a:cs typeface="HK Grotesk Light"/>
                <a:sym typeface="HK Grotesk Light"/>
              </a:rPr>
              <a:t>The task involves both image classification (detecting pixelation) and image generation (restoring pixelated images).</a:t>
            </a:r>
          </a:p>
          <a:p>
            <a:pPr marL="757543" lvl="1" indent="-378772" algn="l">
              <a:lnSpc>
                <a:spcPts val="5263"/>
              </a:lnSpc>
              <a:buFont typeface="Arial"/>
              <a:buChar char="•"/>
            </a:pPr>
            <a:r>
              <a:rPr lang="en-US" sz="3508">
                <a:solidFill>
                  <a:srgbClr val="4A4A4A"/>
                </a:solidFill>
                <a:latin typeface="HK Grotesk Light"/>
                <a:ea typeface="HK Grotesk Light"/>
                <a:cs typeface="HK Grotesk Light"/>
                <a:sym typeface="HK Grotesk Light"/>
              </a:rPr>
              <a:t>The detection algorithm must run at 60 FPS, while the restoration algorithm should achieve 20 FPS.</a:t>
            </a:r>
          </a:p>
          <a:p>
            <a:pPr marL="757543" lvl="1" indent="-378772" algn="l">
              <a:lnSpc>
                <a:spcPts val="5263"/>
              </a:lnSpc>
              <a:buFont typeface="Arial"/>
              <a:buChar char="•"/>
            </a:pPr>
            <a:r>
              <a:rPr lang="en-US" sz="3508">
                <a:solidFill>
                  <a:srgbClr val="4A4A4A"/>
                </a:solidFill>
                <a:latin typeface="HK Grotesk Light"/>
                <a:ea typeface="HK Grotesk Light"/>
                <a:cs typeface="HK Grotesk Light"/>
                <a:sym typeface="HK Grotesk Light"/>
              </a:rPr>
              <a:t>Both algorithms should be highly accurate, with detection having a focus on minimizing false positives</a:t>
            </a:r>
          </a:p>
          <a:p>
            <a:pPr marL="757543" lvl="1" indent="-378772" algn="l">
              <a:lnSpc>
                <a:spcPts val="5263"/>
              </a:lnSpc>
              <a:buFont typeface="Arial"/>
              <a:buChar char="•"/>
            </a:pPr>
            <a:r>
              <a:rPr lang="en-US" sz="3508">
                <a:solidFill>
                  <a:srgbClr val="4A4A4A"/>
                </a:solidFill>
                <a:latin typeface="HK Grotesk Light"/>
                <a:ea typeface="HK Grotesk Light"/>
                <a:cs typeface="HK Grotesk Light"/>
                <a:sym typeface="HK Grotesk Light"/>
              </a:rPr>
              <a:t>Algorithms should work seamlessly with 1080p images, potentially downscaling for processing.</a:t>
            </a:r>
          </a:p>
          <a:p>
            <a:pPr marL="757543" lvl="1" indent="-378772" algn="l">
              <a:lnSpc>
                <a:spcPts val="5263"/>
              </a:lnSpc>
              <a:buFont typeface="Arial"/>
              <a:buChar char="•"/>
            </a:pPr>
            <a:r>
              <a:rPr lang="en-US" sz="3508">
                <a:solidFill>
                  <a:srgbClr val="4A4A4A"/>
                </a:solidFill>
                <a:latin typeface="HK Grotesk Light"/>
                <a:ea typeface="HK Grotesk Light"/>
                <a:cs typeface="HK Grotesk Light"/>
                <a:sym typeface="HK Grotesk Light"/>
              </a:rPr>
              <a:t>Evaluation based on F1-score, precision-recall for detection, and LPIPS, PSNR for restoration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DF"/>
        </a:solidFill>
        <a:effectLst/>
      </p:bgPr>
    </p:bg>
    <p:spTree>
      <p:nvGrpSpPr>
        <p:cNvPr id="1" name=""/>
        <p:cNvGrpSpPr/>
        <p:nvPr/>
      </p:nvGrpSpPr>
      <p:grpSpPr>
        <a:xfrm>
          <a:off x="0" y="0"/>
          <a:ext cx="0" cy="0"/>
          <a:chOff x="0" y="0"/>
          <a:chExt cx="0" cy="0"/>
        </a:xfrm>
      </p:grpSpPr>
      <p:sp>
        <p:nvSpPr>
          <p:cNvPr id="2" name="AutoShape 2"/>
          <p:cNvSpPr/>
          <p:nvPr/>
        </p:nvSpPr>
        <p:spPr>
          <a:xfrm flipV="1">
            <a:off x="13024906" y="-313475"/>
            <a:ext cx="0" cy="11042180"/>
          </a:xfrm>
          <a:prstGeom prst="line">
            <a:avLst/>
          </a:prstGeom>
          <a:ln w="9525" cap="rnd">
            <a:solidFill>
              <a:srgbClr val="4A4A4A">
                <a:alpha val="49804"/>
              </a:srgbClr>
            </a:solidFill>
            <a:prstDash val="solid"/>
            <a:headEnd type="none" w="sm" len="sm"/>
            <a:tailEnd type="none" w="sm" len="sm"/>
          </a:ln>
        </p:spPr>
      </p:sp>
      <p:sp>
        <p:nvSpPr>
          <p:cNvPr id="3" name="AutoShape 3"/>
          <p:cNvSpPr/>
          <p:nvPr/>
        </p:nvSpPr>
        <p:spPr>
          <a:xfrm rot="-5399999">
            <a:off x="9542772" y="5138737"/>
            <a:ext cx="11042180" cy="0"/>
          </a:xfrm>
          <a:prstGeom prst="line">
            <a:avLst/>
          </a:prstGeom>
          <a:ln w="9525" cap="rnd">
            <a:solidFill>
              <a:srgbClr val="4A4A4A">
                <a:alpha val="49804"/>
              </a:srgbClr>
            </a:solidFill>
            <a:prstDash val="solid"/>
            <a:headEnd type="none" w="sm" len="sm"/>
            <a:tailEnd type="none" w="sm" len="sm"/>
          </a:ln>
        </p:spPr>
      </p:sp>
      <p:grpSp>
        <p:nvGrpSpPr>
          <p:cNvPr id="4" name="Group 4"/>
          <p:cNvGrpSpPr/>
          <p:nvPr/>
        </p:nvGrpSpPr>
        <p:grpSpPr>
          <a:xfrm>
            <a:off x="13608567" y="739245"/>
            <a:ext cx="3327752" cy="3607710"/>
            <a:chOff x="0" y="0"/>
            <a:chExt cx="5857240" cy="6350000"/>
          </a:xfrm>
        </p:grpSpPr>
        <p:sp>
          <p:nvSpPr>
            <p:cNvPr id="5" name="Freeform 5"/>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2"/>
              <a:stretch>
                <a:fillRect l="-28943" r="-28943"/>
              </a:stretch>
            </a:blipFill>
          </p:spPr>
        </p:sp>
      </p:grpSp>
      <p:sp>
        <p:nvSpPr>
          <p:cNvPr id="6" name="Freeform 6"/>
          <p:cNvSpPr/>
          <p:nvPr/>
        </p:nvSpPr>
        <p:spPr>
          <a:xfrm>
            <a:off x="12285199" y="4776028"/>
            <a:ext cx="734944" cy="734944"/>
          </a:xfrm>
          <a:custGeom>
            <a:avLst/>
            <a:gdLst/>
            <a:ahLst/>
            <a:cxnLst/>
            <a:rect l="l" t="t" r="r" b="b"/>
            <a:pathLst>
              <a:path w="734944" h="734944">
                <a:moveTo>
                  <a:pt x="0" y="0"/>
                </a:moveTo>
                <a:lnTo>
                  <a:pt x="734944" y="0"/>
                </a:lnTo>
                <a:lnTo>
                  <a:pt x="734944" y="734944"/>
                </a:lnTo>
                <a:lnTo>
                  <a:pt x="0" y="734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3608567" y="5207615"/>
            <a:ext cx="3327752" cy="3607710"/>
            <a:chOff x="0" y="0"/>
            <a:chExt cx="5857240" cy="6350000"/>
          </a:xfrm>
        </p:grpSpPr>
        <p:sp>
          <p:nvSpPr>
            <p:cNvPr id="8" name="Freeform 8"/>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5"/>
              <a:stretch>
                <a:fillRect l="-32557" r="-32557"/>
              </a:stretch>
            </a:blipFill>
          </p:spPr>
        </p:sp>
      </p:grpSp>
      <p:sp>
        <p:nvSpPr>
          <p:cNvPr id="9" name="TextBox 9"/>
          <p:cNvSpPr txBox="1"/>
          <p:nvPr/>
        </p:nvSpPr>
        <p:spPr>
          <a:xfrm>
            <a:off x="13897920" y="4496841"/>
            <a:ext cx="2749046" cy="501224"/>
          </a:xfrm>
          <a:prstGeom prst="rect">
            <a:avLst/>
          </a:prstGeom>
        </p:spPr>
        <p:txBody>
          <a:bodyPr lIns="0" tIns="0" rIns="0" bIns="0" rtlCol="0" anchor="t">
            <a:spAutoFit/>
          </a:bodyPr>
          <a:lstStyle/>
          <a:p>
            <a:pPr algn="ctr">
              <a:lnSpc>
                <a:spcPts val="4114"/>
              </a:lnSpc>
            </a:pPr>
            <a:r>
              <a:rPr lang="en-US" sz="2939">
                <a:solidFill>
                  <a:srgbClr val="000000"/>
                </a:solidFill>
                <a:latin typeface="Canva Sans"/>
                <a:ea typeface="Canva Sans"/>
                <a:cs typeface="Canva Sans"/>
                <a:sym typeface="Canva Sans"/>
              </a:rPr>
              <a:t>High resolution</a:t>
            </a:r>
          </a:p>
        </p:txBody>
      </p:sp>
      <p:sp>
        <p:nvSpPr>
          <p:cNvPr id="10" name="TextBox 10"/>
          <p:cNvSpPr txBox="1"/>
          <p:nvPr/>
        </p:nvSpPr>
        <p:spPr>
          <a:xfrm>
            <a:off x="14307084" y="8958200"/>
            <a:ext cx="193071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Pixelated</a:t>
            </a:r>
          </a:p>
        </p:txBody>
      </p:sp>
      <p:sp>
        <p:nvSpPr>
          <p:cNvPr id="11" name="TextBox 11"/>
          <p:cNvSpPr txBox="1"/>
          <p:nvPr/>
        </p:nvSpPr>
        <p:spPr>
          <a:xfrm>
            <a:off x="385412" y="245428"/>
            <a:ext cx="12267259" cy="755002"/>
          </a:xfrm>
          <a:prstGeom prst="rect">
            <a:avLst/>
          </a:prstGeom>
        </p:spPr>
        <p:txBody>
          <a:bodyPr lIns="0" tIns="0" rIns="0" bIns="0" rtlCol="0" anchor="t">
            <a:spAutoFit/>
          </a:bodyPr>
          <a:lstStyle/>
          <a:p>
            <a:pPr algn="ctr">
              <a:lnSpc>
                <a:spcPts val="6160"/>
              </a:lnSpc>
            </a:pPr>
            <a:r>
              <a:rPr lang="en-US" sz="4400">
                <a:solidFill>
                  <a:srgbClr val="000000"/>
                </a:solidFill>
                <a:latin typeface="Canva Sans Bold"/>
                <a:ea typeface="Canva Sans Bold"/>
                <a:cs typeface="Canva Sans Bold"/>
                <a:sym typeface="Canva Sans Bold"/>
              </a:rPr>
              <a:t>UNIQUE IDEA BRIEF (SOLUTION) </a:t>
            </a:r>
          </a:p>
        </p:txBody>
      </p:sp>
      <p:sp>
        <p:nvSpPr>
          <p:cNvPr id="12" name="TextBox 12"/>
          <p:cNvSpPr txBox="1"/>
          <p:nvPr/>
        </p:nvSpPr>
        <p:spPr>
          <a:xfrm>
            <a:off x="4674751" y="923925"/>
            <a:ext cx="4469249" cy="896620"/>
          </a:xfrm>
          <a:prstGeom prst="rect">
            <a:avLst/>
          </a:prstGeom>
        </p:spPr>
        <p:txBody>
          <a:bodyPr lIns="0" tIns="0" rIns="0" bIns="0" rtlCol="0" anchor="t">
            <a:spAutoFit/>
          </a:bodyPr>
          <a:lstStyle/>
          <a:p>
            <a:pPr algn="ctr">
              <a:lnSpc>
                <a:spcPts val="7279"/>
              </a:lnSpc>
            </a:pPr>
            <a:r>
              <a:rPr lang="en-US" sz="5199">
                <a:solidFill>
                  <a:srgbClr val="000000"/>
                </a:solidFill>
                <a:latin typeface="Alegreya"/>
                <a:ea typeface="Alegreya"/>
                <a:cs typeface="Alegreya"/>
                <a:sym typeface="Alegreya"/>
              </a:rPr>
              <a:t>Detection model</a:t>
            </a:r>
          </a:p>
        </p:txBody>
      </p:sp>
      <p:sp>
        <p:nvSpPr>
          <p:cNvPr id="13" name="TextBox 13"/>
          <p:cNvSpPr txBox="1"/>
          <p:nvPr/>
        </p:nvSpPr>
        <p:spPr>
          <a:xfrm>
            <a:off x="385412" y="2250246"/>
            <a:ext cx="11899787" cy="7288344"/>
          </a:xfrm>
          <a:prstGeom prst="rect">
            <a:avLst/>
          </a:prstGeom>
        </p:spPr>
        <p:txBody>
          <a:bodyPr lIns="0" tIns="0" rIns="0" bIns="0" rtlCol="0" anchor="t">
            <a:spAutoFit/>
          </a:bodyPr>
          <a:lstStyle/>
          <a:p>
            <a:pPr marL="637959" lvl="1" indent="-318979" algn="just">
              <a:lnSpc>
                <a:spcPts val="4432"/>
              </a:lnSpc>
              <a:buFont typeface="Arial"/>
              <a:buChar char="•"/>
            </a:pPr>
            <a:r>
              <a:rPr lang="en-US" sz="2954">
                <a:solidFill>
                  <a:srgbClr val="000000"/>
                </a:solidFill>
                <a:latin typeface="HK Grotesk Light"/>
                <a:ea typeface="HK Grotesk Light"/>
                <a:cs typeface="HK Grotesk Light"/>
                <a:sym typeface="HK Grotesk Light"/>
              </a:rPr>
              <a:t>MobileNet is a deep learning model designed specifically for efficient image classification and other vision tasks on mobile and embedded devices. </a:t>
            </a:r>
          </a:p>
          <a:p>
            <a:pPr algn="just">
              <a:lnSpc>
                <a:spcPts val="4432"/>
              </a:lnSpc>
            </a:pPr>
            <a:endParaRPr lang="en-US" sz="2954">
              <a:solidFill>
                <a:srgbClr val="000000"/>
              </a:solidFill>
              <a:latin typeface="HK Grotesk Light"/>
              <a:ea typeface="HK Grotesk Light"/>
              <a:cs typeface="HK Grotesk Light"/>
              <a:sym typeface="HK Grotesk Light"/>
            </a:endParaRPr>
          </a:p>
          <a:p>
            <a:pPr marL="637959" lvl="1" indent="-318979" algn="just">
              <a:lnSpc>
                <a:spcPts val="4432"/>
              </a:lnSpc>
              <a:buFont typeface="Arial"/>
              <a:buChar char="•"/>
            </a:pPr>
            <a:r>
              <a:rPr lang="en-US" sz="2954">
                <a:solidFill>
                  <a:srgbClr val="000000"/>
                </a:solidFill>
                <a:latin typeface="HK Grotesk Light"/>
                <a:ea typeface="HK Grotesk Light"/>
                <a:cs typeface="HK Grotesk Light"/>
                <a:sym typeface="HK Grotesk Light"/>
              </a:rPr>
              <a:t>This model uses depthwise seperable convolution approach which reduces the number of parameters and computational cost with higher accuracy</a:t>
            </a:r>
          </a:p>
          <a:p>
            <a:pPr algn="just">
              <a:lnSpc>
                <a:spcPts val="4432"/>
              </a:lnSpc>
            </a:pPr>
            <a:endParaRPr lang="en-US" sz="2954">
              <a:solidFill>
                <a:srgbClr val="000000"/>
              </a:solidFill>
              <a:latin typeface="HK Grotesk Light"/>
              <a:ea typeface="HK Grotesk Light"/>
              <a:cs typeface="HK Grotesk Light"/>
              <a:sym typeface="HK Grotesk Light"/>
            </a:endParaRPr>
          </a:p>
          <a:p>
            <a:pPr marL="637959" lvl="1" indent="-318979" algn="just">
              <a:lnSpc>
                <a:spcPts val="4432"/>
              </a:lnSpc>
              <a:buFont typeface="Arial"/>
              <a:buChar char="•"/>
            </a:pPr>
            <a:r>
              <a:rPr lang="en-US" sz="2954">
                <a:solidFill>
                  <a:srgbClr val="000000"/>
                </a:solidFill>
                <a:latin typeface="HK Grotesk Light"/>
                <a:ea typeface="HK Grotesk Light"/>
                <a:cs typeface="HK Grotesk Light"/>
                <a:sym typeface="HK Grotesk Light"/>
              </a:rPr>
              <a:t>MobileNet is designed to have a small model size, which is crucial for deployment on devices with limited storage and memory and comes with pre trained weights on large datasets like imagenet</a:t>
            </a:r>
          </a:p>
          <a:p>
            <a:pPr algn="just">
              <a:lnSpc>
                <a:spcPts val="4432"/>
              </a:lnSpc>
            </a:pPr>
            <a:endParaRPr lang="en-US" sz="2954">
              <a:solidFill>
                <a:srgbClr val="000000"/>
              </a:solidFill>
              <a:latin typeface="HK Grotesk Light"/>
              <a:ea typeface="HK Grotesk Light"/>
              <a:cs typeface="HK Grotesk Light"/>
              <a:sym typeface="HK Grotesk Light"/>
            </a:endParaRPr>
          </a:p>
          <a:p>
            <a:pPr marL="637959" lvl="1" indent="-318979" algn="just">
              <a:lnSpc>
                <a:spcPts val="4432"/>
              </a:lnSpc>
              <a:buFont typeface="Arial"/>
              <a:buChar char="•"/>
            </a:pPr>
            <a:r>
              <a:rPr lang="en-US" sz="2954">
                <a:solidFill>
                  <a:srgbClr val="000000"/>
                </a:solidFill>
                <a:latin typeface="HK Grotesk Light"/>
                <a:ea typeface="HK Grotesk Light"/>
                <a:cs typeface="HK Grotesk Light"/>
                <a:sym typeface="HK Grotesk Light"/>
              </a:rPr>
              <a:t>Lower memory consumption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BDF"/>
        </a:solidFill>
        <a:effectLst/>
      </p:bgPr>
    </p:bg>
    <p:spTree>
      <p:nvGrpSpPr>
        <p:cNvPr id="1" name=""/>
        <p:cNvGrpSpPr/>
        <p:nvPr/>
      </p:nvGrpSpPr>
      <p:grpSpPr>
        <a:xfrm>
          <a:off x="0" y="0"/>
          <a:ext cx="0" cy="0"/>
          <a:chOff x="0" y="0"/>
          <a:chExt cx="0" cy="0"/>
        </a:xfrm>
      </p:grpSpPr>
      <p:sp>
        <p:nvSpPr>
          <p:cNvPr id="2" name="AutoShape 2"/>
          <p:cNvSpPr/>
          <p:nvPr/>
        </p:nvSpPr>
        <p:spPr>
          <a:xfrm flipV="1">
            <a:off x="13024906" y="-313475"/>
            <a:ext cx="0" cy="11042180"/>
          </a:xfrm>
          <a:prstGeom prst="line">
            <a:avLst/>
          </a:prstGeom>
          <a:ln w="9525" cap="rnd">
            <a:solidFill>
              <a:srgbClr val="4A4A4A">
                <a:alpha val="49804"/>
              </a:srgbClr>
            </a:solidFill>
            <a:prstDash val="solid"/>
            <a:headEnd type="none" w="sm" len="sm"/>
            <a:tailEnd type="none" w="sm" len="sm"/>
          </a:ln>
        </p:spPr>
      </p:sp>
      <p:sp>
        <p:nvSpPr>
          <p:cNvPr id="3" name="AutoShape 3"/>
          <p:cNvSpPr/>
          <p:nvPr/>
        </p:nvSpPr>
        <p:spPr>
          <a:xfrm rot="-5399999">
            <a:off x="9542772" y="5138737"/>
            <a:ext cx="11042180" cy="0"/>
          </a:xfrm>
          <a:prstGeom prst="line">
            <a:avLst/>
          </a:prstGeom>
          <a:ln w="9525" cap="rnd">
            <a:solidFill>
              <a:srgbClr val="4A4A4A">
                <a:alpha val="49804"/>
              </a:srgbClr>
            </a:solidFill>
            <a:prstDash val="solid"/>
            <a:headEnd type="none" w="sm" len="sm"/>
            <a:tailEnd type="none" w="sm" len="sm"/>
          </a:ln>
        </p:spPr>
      </p:sp>
      <p:grpSp>
        <p:nvGrpSpPr>
          <p:cNvPr id="4" name="Group 4"/>
          <p:cNvGrpSpPr/>
          <p:nvPr/>
        </p:nvGrpSpPr>
        <p:grpSpPr>
          <a:xfrm>
            <a:off x="13608567" y="739245"/>
            <a:ext cx="3327752" cy="3607710"/>
            <a:chOff x="0" y="0"/>
            <a:chExt cx="5857240" cy="6350000"/>
          </a:xfrm>
        </p:grpSpPr>
        <p:sp>
          <p:nvSpPr>
            <p:cNvPr id="5" name="Freeform 5"/>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2"/>
              <a:stretch>
                <a:fillRect l="-25629" r="-25629"/>
              </a:stretch>
            </a:blipFill>
          </p:spPr>
        </p:sp>
      </p:grpSp>
      <p:sp>
        <p:nvSpPr>
          <p:cNvPr id="6" name="Freeform 6"/>
          <p:cNvSpPr/>
          <p:nvPr/>
        </p:nvSpPr>
        <p:spPr>
          <a:xfrm>
            <a:off x="12285199" y="4776028"/>
            <a:ext cx="734944" cy="734944"/>
          </a:xfrm>
          <a:custGeom>
            <a:avLst/>
            <a:gdLst/>
            <a:ahLst/>
            <a:cxnLst/>
            <a:rect l="l" t="t" r="r" b="b"/>
            <a:pathLst>
              <a:path w="734944" h="734944">
                <a:moveTo>
                  <a:pt x="0" y="0"/>
                </a:moveTo>
                <a:lnTo>
                  <a:pt x="734944" y="0"/>
                </a:lnTo>
                <a:lnTo>
                  <a:pt x="734944" y="734944"/>
                </a:lnTo>
                <a:lnTo>
                  <a:pt x="0" y="734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3931548" y="5207615"/>
            <a:ext cx="3327752" cy="3607710"/>
            <a:chOff x="0" y="0"/>
            <a:chExt cx="5857240" cy="6350000"/>
          </a:xfrm>
        </p:grpSpPr>
        <p:sp>
          <p:nvSpPr>
            <p:cNvPr id="8" name="Freeform 8"/>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5"/>
              <a:stretch>
                <a:fillRect l="-32755" r="-32755"/>
              </a:stretch>
            </a:blipFill>
          </p:spPr>
        </p:sp>
      </p:grpSp>
      <p:sp>
        <p:nvSpPr>
          <p:cNvPr id="9" name="TextBox 9"/>
          <p:cNvSpPr txBox="1"/>
          <p:nvPr/>
        </p:nvSpPr>
        <p:spPr>
          <a:xfrm>
            <a:off x="385412" y="2250246"/>
            <a:ext cx="11899787" cy="7850319"/>
          </a:xfrm>
          <a:prstGeom prst="rect">
            <a:avLst/>
          </a:prstGeom>
        </p:spPr>
        <p:txBody>
          <a:bodyPr lIns="0" tIns="0" rIns="0" bIns="0" rtlCol="0" anchor="t">
            <a:spAutoFit/>
          </a:bodyPr>
          <a:lstStyle/>
          <a:p>
            <a:pPr marL="637959" lvl="1" indent="-318979" algn="just">
              <a:lnSpc>
                <a:spcPts val="4432"/>
              </a:lnSpc>
              <a:buFont typeface="Arial"/>
              <a:buChar char="•"/>
            </a:pPr>
            <a:r>
              <a:rPr lang="en-US" sz="2954">
                <a:solidFill>
                  <a:srgbClr val="000000"/>
                </a:solidFill>
                <a:latin typeface="HK Grotesk Light"/>
                <a:ea typeface="HK Grotesk Light"/>
                <a:cs typeface="HK Grotesk Light"/>
                <a:sym typeface="HK Grotesk Light"/>
              </a:rPr>
              <a:t>The use of SRCNN(Super-Resolution Convolutional Neural Network) model is a deep learning-based approach for image super-resolution. It consists of a series of convolutional layers designed to learn the mapping between low-resolution (pixelated) and high-resolution images.</a:t>
            </a:r>
          </a:p>
          <a:p>
            <a:pPr algn="just">
              <a:lnSpc>
                <a:spcPts val="4432"/>
              </a:lnSpc>
            </a:pPr>
            <a:endParaRPr lang="en-US" sz="2954">
              <a:solidFill>
                <a:srgbClr val="000000"/>
              </a:solidFill>
              <a:latin typeface="HK Grotesk Light"/>
              <a:ea typeface="HK Grotesk Light"/>
              <a:cs typeface="HK Grotesk Light"/>
              <a:sym typeface="HK Grotesk Light"/>
            </a:endParaRPr>
          </a:p>
          <a:p>
            <a:pPr marL="637959" lvl="1" indent="-318979" algn="just">
              <a:lnSpc>
                <a:spcPts val="4432"/>
              </a:lnSpc>
              <a:buFont typeface="Arial"/>
              <a:buChar char="•"/>
            </a:pPr>
            <a:r>
              <a:rPr lang="en-US" sz="2954">
                <a:solidFill>
                  <a:srgbClr val="000000"/>
                </a:solidFill>
                <a:latin typeface="HK Grotesk Light"/>
                <a:ea typeface="HK Grotesk Light"/>
                <a:cs typeface="HK Grotesk Light"/>
                <a:sym typeface="HK Grotesk Light"/>
              </a:rPr>
              <a:t>The use of a deeper network architecture with varying filter sizes for different layers.</a:t>
            </a:r>
          </a:p>
          <a:p>
            <a:pPr algn="just">
              <a:lnSpc>
                <a:spcPts val="4432"/>
              </a:lnSpc>
            </a:pPr>
            <a:endParaRPr lang="en-US" sz="2954">
              <a:solidFill>
                <a:srgbClr val="000000"/>
              </a:solidFill>
              <a:latin typeface="HK Grotesk Light"/>
              <a:ea typeface="HK Grotesk Light"/>
              <a:cs typeface="HK Grotesk Light"/>
              <a:sym typeface="HK Grotesk Light"/>
            </a:endParaRPr>
          </a:p>
          <a:p>
            <a:pPr marL="637959" lvl="1" indent="-318979" algn="just">
              <a:lnSpc>
                <a:spcPts val="4432"/>
              </a:lnSpc>
              <a:buFont typeface="Arial"/>
              <a:buChar char="•"/>
            </a:pPr>
            <a:r>
              <a:rPr lang="en-US" sz="2954">
                <a:solidFill>
                  <a:srgbClr val="000000"/>
                </a:solidFill>
                <a:latin typeface="HK Grotesk Light"/>
                <a:ea typeface="HK Grotesk Light"/>
                <a:cs typeface="HK Grotesk Light"/>
                <a:sym typeface="HK Grotesk Light"/>
              </a:rPr>
              <a:t>A learning rate scheduler to improve model training efficiency.</a:t>
            </a:r>
          </a:p>
          <a:p>
            <a:pPr algn="just">
              <a:lnSpc>
                <a:spcPts val="4432"/>
              </a:lnSpc>
            </a:pPr>
            <a:endParaRPr lang="en-US" sz="2954">
              <a:solidFill>
                <a:srgbClr val="000000"/>
              </a:solidFill>
              <a:latin typeface="HK Grotesk Light"/>
              <a:ea typeface="HK Grotesk Light"/>
              <a:cs typeface="HK Grotesk Light"/>
              <a:sym typeface="HK Grotesk Light"/>
            </a:endParaRPr>
          </a:p>
          <a:p>
            <a:pPr marL="637959" lvl="1" indent="-318979" algn="just">
              <a:lnSpc>
                <a:spcPts val="4432"/>
              </a:lnSpc>
              <a:buFont typeface="Arial"/>
              <a:buChar char="•"/>
            </a:pPr>
            <a:r>
              <a:rPr lang="en-US" sz="2954">
                <a:solidFill>
                  <a:srgbClr val="000000"/>
                </a:solidFill>
                <a:latin typeface="HK Grotesk Light"/>
                <a:ea typeface="HK Grotesk Light"/>
                <a:cs typeface="HK Grotesk Light"/>
                <a:sym typeface="HK Grotesk Light"/>
              </a:rPr>
              <a:t>Handling and preprocessing of RGB images to ensure uniform input for the model.</a:t>
            </a:r>
          </a:p>
          <a:p>
            <a:pPr algn="just">
              <a:lnSpc>
                <a:spcPts val="4432"/>
              </a:lnSpc>
            </a:pPr>
            <a:endParaRPr lang="en-US" sz="2954">
              <a:solidFill>
                <a:srgbClr val="000000"/>
              </a:solidFill>
              <a:latin typeface="HK Grotesk Light"/>
              <a:ea typeface="HK Grotesk Light"/>
              <a:cs typeface="HK Grotesk Light"/>
              <a:sym typeface="HK Grotesk Light"/>
            </a:endParaRPr>
          </a:p>
        </p:txBody>
      </p:sp>
      <p:sp>
        <p:nvSpPr>
          <p:cNvPr id="10" name="TextBox 10"/>
          <p:cNvSpPr txBox="1"/>
          <p:nvPr/>
        </p:nvSpPr>
        <p:spPr>
          <a:xfrm>
            <a:off x="14439496" y="4496841"/>
            <a:ext cx="1665895" cy="501224"/>
          </a:xfrm>
          <a:prstGeom prst="rect">
            <a:avLst/>
          </a:prstGeom>
        </p:spPr>
        <p:txBody>
          <a:bodyPr lIns="0" tIns="0" rIns="0" bIns="0" rtlCol="0" anchor="t">
            <a:spAutoFit/>
          </a:bodyPr>
          <a:lstStyle/>
          <a:p>
            <a:pPr algn="ctr">
              <a:lnSpc>
                <a:spcPts val="4114"/>
              </a:lnSpc>
            </a:pPr>
            <a:r>
              <a:rPr lang="en-US" sz="2939">
                <a:solidFill>
                  <a:srgbClr val="000000"/>
                </a:solidFill>
                <a:latin typeface="Canva Sans"/>
                <a:ea typeface="Canva Sans"/>
                <a:cs typeface="Canva Sans"/>
                <a:sym typeface="Canva Sans"/>
              </a:rPr>
              <a:t>pixelated</a:t>
            </a:r>
          </a:p>
        </p:txBody>
      </p:sp>
      <p:sp>
        <p:nvSpPr>
          <p:cNvPr id="11" name="TextBox 11"/>
          <p:cNvSpPr txBox="1"/>
          <p:nvPr/>
        </p:nvSpPr>
        <p:spPr>
          <a:xfrm>
            <a:off x="14263448" y="8958200"/>
            <a:ext cx="205609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corrected</a:t>
            </a:r>
          </a:p>
        </p:txBody>
      </p:sp>
      <p:sp>
        <p:nvSpPr>
          <p:cNvPr id="12" name="TextBox 12"/>
          <p:cNvSpPr txBox="1"/>
          <p:nvPr/>
        </p:nvSpPr>
        <p:spPr>
          <a:xfrm>
            <a:off x="385412" y="245428"/>
            <a:ext cx="12267259" cy="755002"/>
          </a:xfrm>
          <a:prstGeom prst="rect">
            <a:avLst/>
          </a:prstGeom>
        </p:spPr>
        <p:txBody>
          <a:bodyPr lIns="0" tIns="0" rIns="0" bIns="0" rtlCol="0" anchor="t">
            <a:spAutoFit/>
          </a:bodyPr>
          <a:lstStyle/>
          <a:p>
            <a:pPr algn="ctr">
              <a:lnSpc>
                <a:spcPts val="6160"/>
              </a:lnSpc>
            </a:pPr>
            <a:r>
              <a:rPr lang="en-US" sz="4400">
                <a:solidFill>
                  <a:srgbClr val="000000"/>
                </a:solidFill>
                <a:latin typeface="Canva Sans Bold"/>
                <a:ea typeface="Canva Sans Bold"/>
                <a:cs typeface="Canva Sans Bold"/>
                <a:sym typeface="Canva Sans Bold"/>
              </a:rPr>
              <a:t>UNIQUE IDEA BRIEF (SOLUTION) </a:t>
            </a:r>
          </a:p>
        </p:txBody>
      </p:sp>
      <p:sp>
        <p:nvSpPr>
          <p:cNvPr id="13" name="TextBox 13"/>
          <p:cNvSpPr txBox="1"/>
          <p:nvPr/>
        </p:nvSpPr>
        <p:spPr>
          <a:xfrm>
            <a:off x="4539675" y="923925"/>
            <a:ext cx="4739402" cy="896620"/>
          </a:xfrm>
          <a:prstGeom prst="rect">
            <a:avLst/>
          </a:prstGeom>
        </p:spPr>
        <p:txBody>
          <a:bodyPr lIns="0" tIns="0" rIns="0" bIns="0" rtlCol="0" anchor="t">
            <a:spAutoFit/>
          </a:bodyPr>
          <a:lstStyle/>
          <a:p>
            <a:pPr algn="ctr">
              <a:lnSpc>
                <a:spcPts val="7279"/>
              </a:lnSpc>
            </a:pPr>
            <a:r>
              <a:rPr lang="en-US" sz="5199">
                <a:solidFill>
                  <a:srgbClr val="000000"/>
                </a:solidFill>
                <a:latin typeface="Alegreya"/>
                <a:ea typeface="Alegreya"/>
                <a:cs typeface="Alegreya"/>
                <a:sym typeface="Alegreya"/>
              </a:rPr>
              <a:t>Correction 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4895C"/>
        </a:solidFill>
        <a:effectLst/>
      </p:bgPr>
    </p:bg>
    <p:spTree>
      <p:nvGrpSpPr>
        <p:cNvPr id="1" name=""/>
        <p:cNvGrpSpPr/>
        <p:nvPr/>
      </p:nvGrpSpPr>
      <p:grpSpPr>
        <a:xfrm>
          <a:off x="0" y="0"/>
          <a:ext cx="0" cy="0"/>
          <a:chOff x="0" y="0"/>
          <a:chExt cx="0" cy="0"/>
        </a:xfrm>
      </p:grpSpPr>
      <p:sp>
        <p:nvSpPr>
          <p:cNvPr id="2" name="Freeform 2"/>
          <p:cNvSpPr/>
          <p:nvPr/>
        </p:nvSpPr>
        <p:spPr>
          <a:xfrm>
            <a:off x="2245448" y="3200103"/>
            <a:ext cx="13797104" cy="4049685"/>
          </a:xfrm>
          <a:custGeom>
            <a:avLst/>
            <a:gdLst/>
            <a:ahLst/>
            <a:cxnLst/>
            <a:rect l="l" t="t" r="r" b="b"/>
            <a:pathLst>
              <a:path w="13797104" h="4049685">
                <a:moveTo>
                  <a:pt x="0" y="0"/>
                </a:moveTo>
                <a:lnTo>
                  <a:pt x="13797104" y="0"/>
                </a:lnTo>
                <a:lnTo>
                  <a:pt x="13797104" y="4049685"/>
                </a:lnTo>
                <a:lnTo>
                  <a:pt x="0" y="4049685"/>
                </a:lnTo>
                <a:lnTo>
                  <a:pt x="0" y="0"/>
                </a:lnTo>
                <a:close/>
              </a:path>
            </a:pathLst>
          </a:custGeom>
          <a:blipFill>
            <a:blip r:embed="rId2">
              <a:extLst>
                <a:ext uri="{96DAC541-7B7A-43D3-8B79-37D633B846F1}">
                  <asvg:svgBlip xmlns:asvg="http://schemas.microsoft.com/office/drawing/2016/SVG/main" r:embed="rId3"/>
                </a:ext>
              </a:extLst>
            </a:blip>
            <a:stretch>
              <a:fillRect b="-121142"/>
            </a:stretch>
          </a:blipFill>
        </p:spPr>
      </p:sp>
      <p:sp>
        <p:nvSpPr>
          <p:cNvPr id="3" name="TextBox 3"/>
          <p:cNvSpPr txBox="1"/>
          <p:nvPr/>
        </p:nvSpPr>
        <p:spPr>
          <a:xfrm>
            <a:off x="5543667" y="363544"/>
            <a:ext cx="7200666" cy="1486824"/>
          </a:xfrm>
          <a:prstGeom prst="rect">
            <a:avLst/>
          </a:prstGeom>
        </p:spPr>
        <p:txBody>
          <a:bodyPr lIns="0" tIns="0" rIns="0" bIns="0" rtlCol="0" anchor="t">
            <a:spAutoFit/>
          </a:bodyPr>
          <a:lstStyle/>
          <a:p>
            <a:pPr algn="ctr">
              <a:lnSpc>
                <a:spcPts val="6960"/>
              </a:lnSpc>
            </a:pPr>
            <a:r>
              <a:rPr lang="en-US" sz="5800">
                <a:solidFill>
                  <a:srgbClr val="F1EBDF"/>
                </a:solidFill>
                <a:latin typeface="Catchy Mager"/>
                <a:ea typeface="Catchy Mager"/>
                <a:cs typeface="Catchy Mager"/>
                <a:sym typeface="Catchy Mager"/>
              </a:rPr>
              <a:t>FEATURES OFFERED</a:t>
            </a:r>
          </a:p>
        </p:txBody>
      </p:sp>
      <p:sp>
        <p:nvSpPr>
          <p:cNvPr id="4" name="AutoShape 4"/>
          <p:cNvSpPr/>
          <p:nvPr/>
        </p:nvSpPr>
        <p:spPr>
          <a:xfrm rot="-10800000">
            <a:off x="-1396965" y="7240263"/>
            <a:ext cx="20373560" cy="0"/>
          </a:xfrm>
          <a:prstGeom prst="line">
            <a:avLst/>
          </a:prstGeom>
          <a:ln w="9525" cap="rnd">
            <a:solidFill>
              <a:srgbClr val="B6BD7D">
                <a:alpha val="65882"/>
              </a:srgbClr>
            </a:solidFill>
            <a:prstDash val="solid"/>
            <a:headEnd type="none" w="sm" len="sm"/>
            <a:tailEnd type="none" w="sm" len="sm"/>
          </a:ln>
        </p:spPr>
      </p:sp>
      <p:sp>
        <p:nvSpPr>
          <p:cNvPr id="5" name="Freeform 5"/>
          <p:cNvSpPr/>
          <p:nvPr/>
        </p:nvSpPr>
        <p:spPr>
          <a:xfrm>
            <a:off x="868389" y="5665425"/>
            <a:ext cx="623033" cy="623033"/>
          </a:xfrm>
          <a:custGeom>
            <a:avLst/>
            <a:gdLst/>
            <a:ahLst/>
            <a:cxnLst/>
            <a:rect l="l" t="t" r="r" b="b"/>
            <a:pathLst>
              <a:path w="623033" h="623033">
                <a:moveTo>
                  <a:pt x="0" y="0"/>
                </a:moveTo>
                <a:lnTo>
                  <a:pt x="623033" y="0"/>
                </a:lnTo>
                <a:lnTo>
                  <a:pt x="623033" y="623033"/>
                </a:lnTo>
                <a:lnTo>
                  <a:pt x="0" y="623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843009" y="5665425"/>
            <a:ext cx="623033" cy="623033"/>
          </a:xfrm>
          <a:custGeom>
            <a:avLst/>
            <a:gdLst/>
            <a:ahLst/>
            <a:cxnLst/>
            <a:rect l="l" t="t" r="r" b="b"/>
            <a:pathLst>
              <a:path w="623033" h="623033">
                <a:moveTo>
                  <a:pt x="0" y="0"/>
                </a:moveTo>
                <a:lnTo>
                  <a:pt x="623032" y="0"/>
                </a:lnTo>
                <a:lnTo>
                  <a:pt x="623032" y="623033"/>
                </a:lnTo>
                <a:lnTo>
                  <a:pt x="0" y="623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6434197" y="1578019"/>
            <a:ext cx="5419606" cy="887095"/>
          </a:xfrm>
          <a:prstGeom prst="rect">
            <a:avLst/>
          </a:prstGeom>
        </p:spPr>
        <p:txBody>
          <a:bodyPr lIns="0" tIns="0" rIns="0" bIns="0" rtlCol="0" anchor="t">
            <a:spAutoFit/>
          </a:bodyPr>
          <a:lstStyle/>
          <a:p>
            <a:pPr algn="ctr">
              <a:lnSpc>
                <a:spcPts val="7279"/>
              </a:lnSpc>
            </a:pPr>
            <a:r>
              <a:rPr lang="en-US" sz="5199">
                <a:solidFill>
                  <a:srgbClr val="F1EBDF"/>
                </a:solidFill>
                <a:latin typeface="Canva Sans Bold"/>
                <a:ea typeface="Canva Sans Bold"/>
                <a:cs typeface="Canva Sans Bold"/>
                <a:sym typeface="Canva Sans Bold"/>
              </a:rPr>
              <a:t>Detection model</a:t>
            </a:r>
          </a:p>
        </p:txBody>
      </p:sp>
      <p:sp>
        <p:nvSpPr>
          <p:cNvPr id="8" name="TextBox 8"/>
          <p:cNvSpPr txBox="1"/>
          <p:nvPr/>
        </p:nvSpPr>
        <p:spPr>
          <a:xfrm>
            <a:off x="0" y="3095328"/>
            <a:ext cx="18288000" cy="5673765"/>
          </a:xfrm>
          <a:prstGeom prst="rect">
            <a:avLst/>
          </a:prstGeom>
        </p:spPr>
        <p:txBody>
          <a:bodyPr lIns="0" tIns="0" rIns="0" bIns="0" rtlCol="0" anchor="t">
            <a:spAutoFit/>
          </a:bodyPr>
          <a:lstStyle/>
          <a:p>
            <a:pPr marL="719438" lvl="1" indent="-359719" algn="just">
              <a:lnSpc>
                <a:spcPts val="4998"/>
              </a:lnSpc>
              <a:buFont typeface="Arial"/>
              <a:buChar char="•"/>
            </a:pPr>
            <a:r>
              <a:rPr lang="en-US" sz="3332">
                <a:solidFill>
                  <a:srgbClr val="F1EBDF"/>
                </a:solidFill>
                <a:latin typeface="HK Grotesk"/>
                <a:ea typeface="HK Grotesk"/>
                <a:cs typeface="HK Grotesk"/>
                <a:sym typeface="HK Grotesk"/>
              </a:rPr>
              <a:t>Utilizes depthwise seperable convolutions to reduce the computational cost and number of parameters compared to traditional CNN’s.</a:t>
            </a:r>
          </a:p>
          <a:p>
            <a:pPr marL="719438" lvl="1" indent="-359719" algn="l">
              <a:lnSpc>
                <a:spcPts val="4998"/>
              </a:lnSpc>
              <a:buFont typeface="Arial"/>
              <a:buChar char="•"/>
            </a:pPr>
            <a:r>
              <a:rPr lang="en-US" sz="3332">
                <a:solidFill>
                  <a:srgbClr val="F1EBDF"/>
                </a:solidFill>
                <a:latin typeface="HK Grotesk"/>
                <a:ea typeface="HK Grotesk"/>
                <a:cs typeface="HK Grotesk"/>
                <a:sym typeface="HK Grotesk"/>
              </a:rPr>
              <a:t>Width and resolution multiplier helps in decreasing the computational complexity and allowing for a balance between speed and accuracy</a:t>
            </a:r>
          </a:p>
          <a:p>
            <a:pPr marL="762617" lvl="1" indent="-381308" algn="l">
              <a:lnSpc>
                <a:spcPts val="5298"/>
              </a:lnSpc>
              <a:buFont typeface="Arial"/>
              <a:buChar char="•"/>
            </a:pPr>
            <a:r>
              <a:rPr lang="en-US" sz="3532">
                <a:solidFill>
                  <a:srgbClr val="F1EBDF"/>
                </a:solidFill>
                <a:latin typeface="HK Grotesk"/>
                <a:ea typeface="HK Grotesk"/>
                <a:cs typeface="HK Grotesk"/>
                <a:sym typeface="HK Grotesk"/>
              </a:rPr>
              <a:t>Small model size making it suitable for real time applications</a:t>
            </a:r>
          </a:p>
          <a:p>
            <a:pPr marL="719438" lvl="1" indent="-359719" algn="l">
              <a:lnSpc>
                <a:spcPts val="4998"/>
              </a:lnSpc>
              <a:buFont typeface="Arial"/>
              <a:buChar char="•"/>
            </a:pPr>
            <a:r>
              <a:rPr lang="en-US" sz="3332">
                <a:solidFill>
                  <a:srgbClr val="F1EBDF"/>
                </a:solidFill>
                <a:latin typeface="HK Grotesk"/>
                <a:ea typeface="HK Grotesk"/>
                <a:cs typeface="HK Grotesk"/>
                <a:sym typeface="HK Grotesk"/>
              </a:rPr>
              <a:t>Due to its lightweight and efficient nature, MobileNet can be deployed on mobile phones, tablets and embedded devices, extending its use beyond powerful desktop environments and can be converted and used with other frameworks such as PyTorch, enabling flexibility in model deployment..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4895C"/>
        </a:solidFill>
        <a:effectLst/>
      </p:bgPr>
    </p:bg>
    <p:spTree>
      <p:nvGrpSpPr>
        <p:cNvPr id="1" name=""/>
        <p:cNvGrpSpPr/>
        <p:nvPr/>
      </p:nvGrpSpPr>
      <p:grpSpPr>
        <a:xfrm>
          <a:off x="0" y="0"/>
          <a:ext cx="0" cy="0"/>
          <a:chOff x="0" y="0"/>
          <a:chExt cx="0" cy="0"/>
        </a:xfrm>
      </p:grpSpPr>
      <p:sp>
        <p:nvSpPr>
          <p:cNvPr id="2" name="Freeform 2"/>
          <p:cNvSpPr/>
          <p:nvPr/>
        </p:nvSpPr>
        <p:spPr>
          <a:xfrm>
            <a:off x="2245448" y="3200103"/>
            <a:ext cx="13797104" cy="4049685"/>
          </a:xfrm>
          <a:custGeom>
            <a:avLst/>
            <a:gdLst/>
            <a:ahLst/>
            <a:cxnLst/>
            <a:rect l="l" t="t" r="r" b="b"/>
            <a:pathLst>
              <a:path w="13797104" h="4049685">
                <a:moveTo>
                  <a:pt x="0" y="0"/>
                </a:moveTo>
                <a:lnTo>
                  <a:pt x="13797104" y="0"/>
                </a:lnTo>
                <a:lnTo>
                  <a:pt x="13797104" y="4049685"/>
                </a:lnTo>
                <a:lnTo>
                  <a:pt x="0" y="4049685"/>
                </a:lnTo>
                <a:lnTo>
                  <a:pt x="0" y="0"/>
                </a:lnTo>
                <a:close/>
              </a:path>
            </a:pathLst>
          </a:custGeom>
          <a:blipFill>
            <a:blip r:embed="rId2">
              <a:extLst>
                <a:ext uri="{96DAC541-7B7A-43D3-8B79-37D633B846F1}">
                  <asvg:svgBlip xmlns:asvg="http://schemas.microsoft.com/office/drawing/2016/SVG/main" r:embed="rId3"/>
                </a:ext>
              </a:extLst>
            </a:blip>
            <a:stretch>
              <a:fillRect b="-121142"/>
            </a:stretch>
          </a:blipFill>
        </p:spPr>
      </p:sp>
      <p:sp>
        <p:nvSpPr>
          <p:cNvPr id="3" name="TextBox 3"/>
          <p:cNvSpPr txBox="1"/>
          <p:nvPr/>
        </p:nvSpPr>
        <p:spPr>
          <a:xfrm>
            <a:off x="5543667" y="363544"/>
            <a:ext cx="7200666" cy="1486824"/>
          </a:xfrm>
          <a:prstGeom prst="rect">
            <a:avLst/>
          </a:prstGeom>
        </p:spPr>
        <p:txBody>
          <a:bodyPr lIns="0" tIns="0" rIns="0" bIns="0" rtlCol="0" anchor="t">
            <a:spAutoFit/>
          </a:bodyPr>
          <a:lstStyle/>
          <a:p>
            <a:pPr algn="ctr">
              <a:lnSpc>
                <a:spcPts val="6960"/>
              </a:lnSpc>
            </a:pPr>
            <a:r>
              <a:rPr lang="en-US" sz="5800">
                <a:solidFill>
                  <a:srgbClr val="F1EBDF"/>
                </a:solidFill>
                <a:latin typeface="Catchy Mager"/>
                <a:ea typeface="Catchy Mager"/>
                <a:cs typeface="Catchy Mager"/>
                <a:sym typeface="Catchy Mager"/>
              </a:rPr>
              <a:t>FEATURES OFFERED</a:t>
            </a:r>
          </a:p>
        </p:txBody>
      </p:sp>
      <p:sp>
        <p:nvSpPr>
          <p:cNvPr id="4" name="AutoShape 4"/>
          <p:cNvSpPr/>
          <p:nvPr/>
        </p:nvSpPr>
        <p:spPr>
          <a:xfrm rot="-10800000">
            <a:off x="-1396965" y="7240263"/>
            <a:ext cx="20373560" cy="0"/>
          </a:xfrm>
          <a:prstGeom prst="line">
            <a:avLst/>
          </a:prstGeom>
          <a:ln w="9525" cap="rnd">
            <a:solidFill>
              <a:srgbClr val="B6BD7D">
                <a:alpha val="65882"/>
              </a:srgbClr>
            </a:solidFill>
            <a:prstDash val="solid"/>
            <a:headEnd type="none" w="sm" len="sm"/>
            <a:tailEnd type="none" w="sm" len="sm"/>
          </a:ln>
        </p:spPr>
      </p:sp>
      <p:sp>
        <p:nvSpPr>
          <p:cNvPr id="5" name="Freeform 5"/>
          <p:cNvSpPr/>
          <p:nvPr/>
        </p:nvSpPr>
        <p:spPr>
          <a:xfrm>
            <a:off x="868389" y="5665425"/>
            <a:ext cx="623033" cy="623033"/>
          </a:xfrm>
          <a:custGeom>
            <a:avLst/>
            <a:gdLst/>
            <a:ahLst/>
            <a:cxnLst/>
            <a:rect l="l" t="t" r="r" b="b"/>
            <a:pathLst>
              <a:path w="623033" h="623033">
                <a:moveTo>
                  <a:pt x="0" y="0"/>
                </a:moveTo>
                <a:lnTo>
                  <a:pt x="623033" y="0"/>
                </a:lnTo>
                <a:lnTo>
                  <a:pt x="623033" y="623033"/>
                </a:lnTo>
                <a:lnTo>
                  <a:pt x="0" y="623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843009" y="5665425"/>
            <a:ext cx="623033" cy="623033"/>
          </a:xfrm>
          <a:custGeom>
            <a:avLst/>
            <a:gdLst/>
            <a:ahLst/>
            <a:cxnLst/>
            <a:rect l="l" t="t" r="r" b="b"/>
            <a:pathLst>
              <a:path w="623033" h="623033">
                <a:moveTo>
                  <a:pt x="0" y="0"/>
                </a:moveTo>
                <a:lnTo>
                  <a:pt x="623032" y="0"/>
                </a:lnTo>
                <a:lnTo>
                  <a:pt x="623032" y="623033"/>
                </a:lnTo>
                <a:lnTo>
                  <a:pt x="0" y="623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6300906" y="1578019"/>
            <a:ext cx="5686187" cy="887095"/>
          </a:xfrm>
          <a:prstGeom prst="rect">
            <a:avLst/>
          </a:prstGeom>
        </p:spPr>
        <p:txBody>
          <a:bodyPr lIns="0" tIns="0" rIns="0" bIns="0" rtlCol="0" anchor="t">
            <a:spAutoFit/>
          </a:bodyPr>
          <a:lstStyle/>
          <a:p>
            <a:pPr algn="ctr">
              <a:lnSpc>
                <a:spcPts val="7279"/>
              </a:lnSpc>
            </a:pPr>
            <a:r>
              <a:rPr lang="en-US" sz="5199">
                <a:solidFill>
                  <a:srgbClr val="F1EBDF"/>
                </a:solidFill>
                <a:latin typeface="Canva Sans Bold"/>
                <a:ea typeface="Canva Sans Bold"/>
                <a:cs typeface="Canva Sans Bold"/>
                <a:sym typeface="Canva Sans Bold"/>
              </a:rPr>
              <a:t>Correction model</a:t>
            </a:r>
          </a:p>
        </p:txBody>
      </p:sp>
      <p:sp>
        <p:nvSpPr>
          <p:cNvPr id="8" name="TextBox 8"/>
          <p:cNvSpPr txBox="1"/>
          <p:nvPr/>
        </p:nvSpPr>
        <p:spPr>
          <a:xfrm>
            <a:off x="745711" y="3095328"/>
            <a:ext cx="17542289" cy="6773626"/>
          </a:xfrm>
          <a:prstGeom prst="rect">
            <a:avLst/>
          </a:prstGeom>
        </p:spPr>
        <p:txBody>
          <a:bodyPr lIns="0" tIns="0" rIns="0" bIns="0" rtlCol="0" anchor="t">
            <a:spAutoFit/>
          </a:bodyPr>
          <a:lstStyle/>
          <a:p>
            <a:pPr marL="694019" lvl="1" indent="-347009" algn="l">
              <a:lnSpc>
                <a:spcPts val="4821"/>
              </a:lnSpc>
              <a:buFont typeface="Arial"/>
              <a:buChar char="•"/>
            </a:pPr>
            <a:r>
              <a:rPr lang="en-US" sz="3214">
                <a:solidFill>
                  <a:srgbClr val="F1EBDF"/>
                </a:solidFill>
                <a:latin typeface="HK Grotesk Medium"/>
                <a:ea typeface="HK Grotesk Medium"/>
                <a:cs typeface="HK Grotesk Medium"/>
                <a:sym typeface="HK Grotesk Medium"/>
              </a:rPr>
              <a:t>Allowing flexibility in input dimensions</a:t>
            </a:r>
          </a:p>
          <a:p>
            <a:pPr algn="l">
              <a:lnSpc>
                <a:spcPts val="4821"/>
              </a:lnSpc>
            </a:pPr>
            <a:endParaRPr lang="en-US" sz="3214">
              <a:solidFill>
                <a:srgbClr val="F1EBDF"/>
              </a:solidFill>
              <a:latin typeface="HK Grotesk Medium"/>
              <a:ea typeface="HK Grotesk Medium"/>
              <a:cs typeface="HK Grotesk Medium"/>
              <a:sym typeface="HK Grotesk Medium"/>
            </a:endParaRPr>
          </a:p>
          <a:p>
            <a:pPr marL="694019" lvl="1" indent="-347009" algn="l">
              <a:lnSpc>
                <a:spcPts val="4821"/>
              </a:lnSpc>
              <a:buFont typeface="Arial"/>
              <a:buChar char="•"/>
            </a:pPr>
            <a:r>
              <a:rPr lang="en-US" sz="3214">
                <a:solidFill>
                  <a:srgbClr val="F1EBDF"/>
                </a:solidFill>
                <a:latin typeface="HK Grotesk Medium"/>
                <a:ea typeface="HK Grotesk Medium"/>
                <a:cs typeface="HK Grotesk Medium"/>
                <a:sym typeface="HK Grotesk Medium"/>
              </a:rPr>
              <a:t>Adam optimizer, known for its efficient handling of sparse gradients     _and adaptive learning rate, which speeds up training and ensures _better convergence.</a:t>
            </a:r>
          </a:p>
          <a:p>
            <a:pPr algn="l">
              <a:lnSpc>
                <a:spcPts val="4821"/>
              </a:lnSpc>
            </a:pPr>
            <a:endParaRPr lang="en-US" sz="3214">
              <a:solidFill>
                <a:srgbClr val="F1EBDF"/>
              </a:solidFill>
              <a:latin typeface="HK Grotesk Medium"/>
              <a:ea typeface="HK Grotesk Medium"/>
              <a:cs typeface="HK Grotesk Medium"/>
              <a:sym typeface="HK Grotesk Medium"/>
            </a:endParaRPr>
          </a:p>
          <a:p>
            <a:pPr marL="694019" lvl="1" indent="-347009" algn="l">
              <a:lnSpc>
                <a:spcPts val="4821"/>
              </a:lnSpc>
              <a:buFont typeface="Arial"/>
              <a:buChar char="•"/>
            </a:pPr>
            <a:r>
              <a:rPr lang="en-US" sz="3214">
                <a:solidFill>
                  <a:srgbClr val="F1EBDF"/>
                </a:solidFill>
                <a:latin typeface="HK Grotesk Medium"/>
                <a:ea typeface="HK Grotesk Medium"/>
                <a:cs typeface="HK Grotesk Medium"/>
                <a:sym typeface="HK Grotesk Medium"/>
              </a:rPr>
              <a:t>Consists of multiple convolutional layers with varying filter sizes to capture different levels of image features</a:t>
            </a:r>
          </a:p>
          <a:p>
            <a:pPr algn="l">
              <a:lnSpc>
                <a:spcPts val="4821"/>
              </a:lnSpc>
            </a:pPr>
            <a:endParaRPr lang="en-US" sz="3214">
              <a:solidFill>
                <a:srgbClr val="F1EBDF"/>
              </a:solidFill>
              <a:latin typeface="HK Grotesk Medium"/>
              <a:ea typeface="HK Grotesk Medium"/>
              <a:cs typeface="HK Grotesk Medium"/>
              <a:sym typeface="HK Grotesk Medium"/>
            </a:endParaRPr>
          </a:p>
          <a:p>
            <a:pPr marL="694019" lvl="1" indent="-347009" algn="l">
              <a:lnSpc>
                <a:spcPts val="4821"/>
              </a:lnSpc>
              <a:buFont typeface="Arial"/>
              <a:buChar char="•"/>
            </a:pPr>
            <a:r>
              <a:rPr lang="en-US" sz="3214">
                <a:solidFill>
                  <a:srgbClr val="F1EBDF"/>
                </a:solidFill>
                <a:latin typeface="HK Grotesk Medium"/>
                <a:ea typeface="HK Grotesk Medium"/>
                <a:cs typeface="HK Grotesk Medium"/>
                <a:sym typeface="HK Grotesk Medium"/>
              </a:rPr>
              <a:t>The trained model is saved in HDF5 format, allowing for easy loading and deployment in future applications.</a:t>
            </a:r>
          </a:p>
          <a:p>
            <a:pPr algn="l">
              <a:lnSpc>
                <a:spcPts val="5571"/>
              </a:lnSpc>
            </a:pPr>
            <a:endParaRPr lang="en-US" sz="3214">
              <a:solidFill>
                <a:srgbClr val="F1EBDF"/>
              </a:solidFill>
              <a:latin typeface="HK Grotesk Medium"/>
              <a:ea typeface="HK Grotesk Medium"/>
              <a:cs typeface="HK Grotesk Medium"/>
              <a:sym typeface="HK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7EF"/>
        </a:solidFill>
        <a:effectLst/>
      </p:bgPr>
    </p:bg>
    <p:spTree>
      <p:nvGrpSpPr>
        <p:cNvPr id="1" name=""/>
        <p:cNvGrpSpPr/>
        <p:nvPr/>
      </p:nvGrpSpPr>
      <p:grpSpPr>
        <a:xfrm>
          <a:off x="0" y="0"/>
          <a:ext cx="0" cy="0"/>
          <a:chOff x="0" y="0"/>
          <a:chExt cx="0" cy="0"/>
        </a:xfrm>
      </p:grpSpPr>
      <p:sp>
        <p:nvSpPr>
          <p:cNvPr id="2" name="AutoShape 2"/>
          <p:cNvSpPr/>
          <p:nvPr/>
        </p:nvSpPr>
        <p:spPr>
          <a:xfrm flipV="1">
            <a:off x="17264062" y="639297"/>
            <a:ext cx="0" cy="11042180"/>
          </a:xfrm>
          <a:prstGeom prst="line">
            <a:avLst/>
          </a:prstGeom>
          <a:ln w="9525" cap="rnd">
            <a:solidFill>
              <a:srgbClr val="C42F10">
                <a:alpha val="49804"/>
              </a:srgbClr>
            </a:solidFill>
            <a:prstDash val="solid"/>
            <a:headEnd type="none" w="sm" len="sm"/>
            <a:tailEnd type="none" w="sm" len="sm"/>
          </a:ln>
        </p:spPr>
      </p:sp>
      <p:grpSp>
        <p:nvGrpSpPr>
          <p:cNvPr id="3" name="Group 3"/>
          <p:cNvGrpSpPr>
            <a:grpSpLocks noChangeAspect="1"/>
          </p:cNvGrpSpPr>
          <p:nvPr/>
        </p:nvGrpSpPr>
        <p:grpSpPr>
          <a:xfrm>
            <a:off x="7415127" y="4846761"/>
            <a:ext cx="517259" cy="51725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CB8675"/>
            </a:solidFill>
          </p:spPr>
        </p:sp>
      </p:grpSp>
      <p:grpSp>
        <p:nvGrpSpPr>
          <p:cNvPr id="5" name="Group 5"/>
          <p:cNvGrpSpPr>
            <a:grpSpLocks noChangeAspect="1"/>
          </p:cNvGrpSpPr>
          <p:nvPr/>
        </p:nvGrpSpPr>
        <p:grpSpPr>
          <a:xfrm>
            <a:off x="7415127" y="6568819"/>
            <a:ext cx="517259" cy="517259"/>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CB8675"/>
            </a:solidFill>
          </p:spPr>
        </p:sp>
      </p:grpSp>
      <p:sp>
        <p:nvSpPr>
          <p:cNvPr id="7" name="Freeform 7"/>
          <p:cNvSpPr/>
          <p:nvPr/>
        </p:nvSpPr>
        <p:spPr>
          <a:xfrm>
            <a:off x="691786" y="6674412"/>
            <a:ext cx="1013880" cy="1013880"/>
          </a:xfrm>
          <a:custGeom>
            <a:avLst/>
            <a:gdLst/>
            <a:ahLst/>
            <a:cxnLst/>
            <a:rect l="l" t="t" r="r" b="b"/>
            <a:pathLst>
              <a:path w="1013880" h="1013880">
                <a:moveTo>
                  <a:pt x="0" y="0"/>
                </a:moveTo>
                <a:lnTo>
                  <a:pt x="1013880" y="0"/>
                </a:lnTo>
                <a:lnTo>
                  <a:pt x="1013880" y="1013880"/>
                </a:lnTo>
                <a:lnTo>
                  <a:pt x="0" y="1013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047009" y="287725"/>
            <a:ext cx="14193983" cy="9635331"/>
          </a:xfrm>
          <a:custGeom>
            <a:avLst/>
            <a:gdLst/>
            <a:ahLst/>
            <a:cxnLst/>
            <a:rect l="l" t="t" r="r" b="b"/>
            <a:pathLst>
              <a:path w="14193983" h="9635331">
                <a:moveTo>
                  <a:pt x="0" y="0"/>
                </a:moveTo>
                <a:lnTo>
                  <a:pt x="14193982" y="0"/>
                </a:lnTo>
                <a:lnTo>
                  <a:pt x="14193982" y="9635331"/>
                </a:lnTo>
                <a:lnTo>
                  <a:pt x="0" y="9635331"/>
                </a:lnTo>
                <a:lnTo>
                  <a:pt x="0" y="0"/>
                </a:lnTo>
                <a:close/>
              </a:path>
            </a:pathLst>
          </a:custGeom>
          <a:blipFill>
            <a:blip r:embed="rId4"/>
            <a:stretch>
              <a:fillRect l="-4107" t="-5161" r="-1468" b="-9239"/>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10800000" flipV="1">
            <a:off x="14444700" y="1162012"/>
            <a:ext cx="11054846" cy="623091"/>
          </a:xfrm>
          <a:custGeom>
            <a:avLst/>
            <a:gdLst/>
            <a:ahLst/>
            <a:cxnLst/>
            <a:rect l="l" t="t" r="r" b="b"/>
            <a:pathLst>
              <a:path w="11054846" h="623091">
                <a:moveTo>
                  <a:pt x="0" y="623091"/>
                </a:moveTo>
                <a:lnTo>
                  <a:pt x="11054846" y="623091"/>
                </a:lnTo>
                <a:lnTo>
                  <a:pt x="11054846" y="0"/>
                </a:lnTo>
                <a:lnTo>
                  <a:pt x="0" y="0"/>
                </a:lnTo>
                <a:lnTo>
                  <a:pt x="0" y="6230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flipH="1" flipV="1">
            <a:off x="-7211546" y="1162012"/>
            <a:ext cx="11054846" cy="623091"/>
          </a:xfrm>
          <a:custGeom>
            <a:avLst/>
            <a:gdLst/>
            <a:ahLst/>
            <a:cxnLst/>
            <a:rect l="l" t="t" r="r" b="b"/>
            <a:pathLst>
              <a:path w="11054846" h="623091">
                <a:moveTo>
                  <a:pt x="11054846" y="623091"/>
                </a:moveTo>
                <a:lnTo>
                  <a:pt x="0" y="623091"/>
                </a:lnTo>
                <a:lnTo>
                  <a:pt x="0" y="0"/>
                </a:lnTo>
                <a:lnTo>
                  <a:pt x="11054846" y="0"/>
                </a:lnTo>
                <a:lnTo>
                  <a:pt x="11054846" y="6230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31010" y="1054079"/>
            <a:ext cx="354696" cy="354696"/>
          </a:xfrm>
          <a:custGeom>
            <a:avLst/>
            <a:gdLst/>
            <a:ahLst/>
            <a:cxnLst/>
            <a:rect l="l" t="t" r="r" b="b"/>
            <a:pathLst>
              <a:path w="354696" h="354696">
                <a:moveTo>
                  <a:pt x="0" y="0"/>
                </a:moveTo>
                <a:lnTo>
                  <a:pt x="354697" y="0"/>
                </a:lnTo>
                <a:lnTo>
                  <a:pt x="354697" y="354696"/>
                </a:lnTo>
                <a:lnTo>
                  <a:pt x="0" y="35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31815" y="1408775"/>
            <a:ext cx="129564" cy="12956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79EC"/>
            </a:solidFill>
          </p:spPr>
        </p:sp>
      </p:grpSp>
      <p:grpSp>
        <p:nvGrpSpPr>
          <p:cNvPr id="7" name="Group 7"/>
          <p:cNvGrpSpPr/>
          <p:nvPr/>
        </p:nvGrpSpPr>
        <p:grpSpPr>
          <a:xfrm>
            <a:off x="2612275" y="1408775"/>
            <a:ext cx="129564" cy="12956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79EC"/>
            </a:solidFill>
          </p:spPr>
        </p:sp>
      </p:grpSp>
      <p:sp>
        <p:nvSpPr>
          <p:cNvPr id="9" name="Freeform 9"/>
          <p:cNvSpPr/>
          <p:nvPr/>
        </p:nvSpPr>
        <p:spPr>
          <a:xfrm>
            <a:off x="16418862" y="1054079"/>
            <a:ext cx="354696" cy="354696"/>
          </a:xfrm>
          <a:custGeom>
            <a:avLst/>
            <a:gdLst/>
            <a:ahLst/>
            <a:cxnLst/>
            <a:rect l="l" t="t" r="r" b="b"/>
            <a:pathLst>
              <a:path w="354696" h="354696">
                <a:moveTo>
                  <a:pt x="0" y="0"/>
                </a:moveTo>
                <a:lnTo>
                  <a:pt x="354696" y="0"/>
                </a:lnTo>
                <a:lnTo>
                  <a:pt x="354696" y="354696"/>
                </a:lnTo>
                <a:lnTo>
                  <a:pt x="0" y="35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5519666" y="1408775"/>
            <a:ext cx="129564" cy="12956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79EC"/>
            </a:solidFill>
          </p:spPr>
        </p:sp>
      </p:grpSp>
      <p:grpSp>
        <p:nvGrpSpPr>
          <p:cNvPr id="12" name="Group 12"/>
          <p:cNvGrpSpPr/>
          <p:nvPr/>
        </p:nvGrpSpPr>
        <p:grpSpPr>
          <a:xfrm>
            <a:off x="17500126" y="1408775"/>
            <a:ext cx="129564" cy="12956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279EC"/>
            </a:solidFill>
          </p:spPr>
        </p:sp>
      </p:grpSp>
      <p:sp>
        <p:nvSpPr>
          <p:cNvPr id="14" name="Freeform 14"/>
          <p:cNvSpPr/>
          <p:nvPr/>
        </p:nvSpPr>
        <p:spPr>
          <a:xfrm>
            <a:off x="3465739" y="920052"/>
            <a:ext cx="12229223" cy="9195617"/>
          </a:xfrm>
          <a:custGeom>
            <a:avLst/>
            <a:gdLst/>
            <a:ahLst/>
            <a:cxnLst/>
            <a:rect l="l" t="t" r="r" b="b"/>
            <a:pathLst>
              <a:path w="12229223" h="9195617">
                <a:moveTo>
                  <a:pt x="0" y="0"/>
                </a:moveTo>
                <a:lnTo>
                  <a:pt x="12229223" y="0"/>
                </a:lnTo>
                <a:lnTo>
                  <a:pt x="12229223" y="9195617"/>
                </a:lnTo>
                <a:lnTo>
                  <a:pt x="0" y="9195617"/>
                </a:lnTo>
                <a:lnTo>
                  <a:pt x="0" y="0"/>
                </a:lnTo>
                <a:close/>
              </a:path>
            </a:pathLst>
          </a:custGeom>
          <a:blipFill>
            <a:blip r:embed="rId6"/>
            <a:stretch>
              <a:fillRect/>
            </a:stretch>
          </a:blipFill>
        </p:spPr>
      </p:sp>
      <p:sp>
        <p:nvSpPr>
          <p:cNvPr id="15" name="TextBox 15"/>
          <p:cNvSpPr txBox="1"/>
          <p:nvPr/>
        </p:nvSpPr>
        <p:spPr>
          <a:xfrm>
            <a:off x="4108787" y="158052"/>
            <a:ext cx="10070426" cy="647700"/>
          </a:xfrm>
          <a:prstGeom prst="rect">
            <a:avLst/>
          </a:prstGeom>
        </p:spPr>
        <p:txBody>
          <a:bodyPr lIns="0" tIns="0" rIns="0" bIns="0" rtlCol="0" anchor="t">
            <a:spAutoFit/>
          </a:bodyPr>
          <a:lstStyle/>
          <a:p>
            <a:pPr algn="ctr">
              <a:lnSpc>
                <a:spcPts val="5160"/>
              </a:lnSpc>
            </a:pPr>
            <a:r>
              <a:rPr lang="en-US" sz="4300">
                <a:solidFill>
                  <a:srgbClr val="004AAD"/>
                </a:solidFill>
                <a:latin typeface="Fredoka"/>
                <a:ea typeface="Fredoka"/>
                <a:cs typeface="Fredoka"/>
                <a:sym typeface="Fredoka"/>
              </a:rPr>
              <a:t>ARCHITECHTURE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BDF"/>
        </a:solidFill>
        <a:effectLst/>
      </p:bgPr>
    </p:bg>
    <p:spTree>
      <p:nvGrpSpPr>
        <p:cNvPr id="1" name=""/>
        <p:cNvGrpSpPr/>
        <p:nvPr/>
      </p:nvGrpSpPr>
      <p:grpSpPr>
        <a:xfrm>
          <a:off x="0" y="0"/>
          <a:ext cx="0" cy="0"/>
          <a:chOff x="0" y="0"/>
          <a:chExt cx="0" cy="0"/>
        </a:xfrm>
      </p:grpSpPr>
      <p:sp>
        <p:nvSpPr>
          <p:cNvPr id="2" name="TextBox 2"/>
          <p:cNvSpPr txBox="1"/>
          <p:nvPr/>
        </p:nvSpPr>
        <p:spPr>
          <a:xfrm>
            <a:off x="4108787" y="1009650"/>
            <a:ext cx="10070426" cy="866775"/>
          </a:xfrm>
          <a:prstGeom prst="rect">
            <a:avLst/>
          </a:prstGeom>
        </p:spPr>
        <p:txBody>
          <a:bodyPr lIns="0" tIns="0" rIns="0" bIns="0" rtlCol="0" anchor="t">
            <a:spAutoFit/>
          </a:bodyPr>
          <a:lstStyle/>
          <a:p>
            <a:pPr algn="ctr">
              <a:lnSpc>
                <a:spcPts val="6720"/>
              </a:lnSpc>
            </a:pPr>
            <a:r>
              <a:rPr lang="en-US" sz="5600">
                <a:solidFill>
                  <a:srgbClr val="4A4A4A"/>
                </a:solidFill>
                <a:latin typeface="Catchy Mager"/>
                <a:ea typeface="Catchy Mager"/>
                <a:cs typeface="Catchy Mager"/>
                <a:sym typeface="Catchy Mager"/>
              </a:rPr>
              <a:t>SOURCE CODE LINKS</a:t>
            </a:r>
          </a:p>
        </p:txBody>
      </p:sp>
      <p:sp>
        <p:nvSpPr>
          <p:cNvPr id="3" name="Freeform 3"/>
          <p:cNvSpPr/>
          <p:nvPr/>
        </p:nvSpPr>
        <p:spPr>
          <a:xfrm rot="-10800000" flipV="1">
            <a:off x="14444700" y="1162012"/>
            <a:ext cx="11054846" cy="623091"/>
          </a:xfrm>
          <a:custGeom>
            <a:avLst/>
            <a:gdLst/>
            <a:ahLst/>
            <a:cxnLst/>
            <a:rect l="l" t="t" r="r" b="b"/>
            <a:pathLst>
              <a:path w="11054846" h="623091">
                <a:moveTo>
                  <a:pt x="0" y="623091"/>
                </a:moveTo>
                <a:lnTo>
                  <a:pt x="11054846" y="623091"/>
                </a:lnTo>
                <a:lnTo>
                  <a:pt x="11054846" y="0"/>
                </a:lnTo>
                <a:lnTo>
                  <a:pt x="0" y="0"/>
                </a:lnTo>
                <a:lnTo>
                  <a:pt x="0" y="6230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flipH="1" flipV="1">
            <a:off x="-7211546" y="1162012"/>
            <a:ext cx="11054846" cy="623091"/>
          </a:xfrm>
          <a:custGeom>
            <a:avLst/>
            <a:gdLst/>
            <a:ahLst/>
            <a:cxnLst/>
            <a:rect l="l" t="t" r="r" b="b"/>
            <a:pathLst>
              <a:path w="11054846" h="623091">
                <a:moveTo>
                  <a:pt x="11054846" y="623091"/>
                </a:moveTo>
                <a:lnTo>
                  <a:pt x="0" y="623091"/>
                </a:lnTo>
                <a:lnTo>
                  <a:pt x="0" y="0"/>
                </a:lnTo>
                <a:lnTo>
                  <a:pt x="11054846" y="0"/>
                </a:lnTo>
                <a:lnTo>
                  <a:pt x="11054846" y="6230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31010" y="1054079"/>
            <a:ext cx="354696" cy="354696"/>
          </a:xfrm>
          <a:custGeom>
            <a:avLst/>
            <a:gdLst/>
            <a:ahLst/>
            <a:cxnLst/>
            <a:rect l="l" t="t" r="r" b="b"/>
            <a:pathLst>
              <a:path w="354696" h="354696">
                <a:moveTo>
                  <a:pt x="0" y="0"/>
                </a:moveTo>
                <a:lnTo>
                  <a:pt x="354697" y="0"/>
                </a:lnTo>
                <a:lnTo>
                  <a:pt x="354697" y="354696"/>
                </a:lnTo>
                <a:lnTo>
                  <a:pt x="0" y="35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631815" y="1408775"/>
            <a:ext cx="129564" cy="12956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9B295"/>
            </a:solidFill>
          </p:spPr>
        </p:sp>
      </p:grpSp>
      <p:grpSp>
        <p:nvGrpSpPr>
          <p:cNvPr id="8" name="Group 8"/>
          <p:cNvGrpSpPr/>
          <p:nvPr/>
        </p:nvGrpSpPr>
        <p:grpSpPr>
          <a:xfrm>
            <a:off x="2612275" y="1408775"/>
            <a:ext cx="129564" cy="12956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9B295"/>
            </a:solidFill>
          </p:spPr>
        </p:sp>
      </p:grpSp>
      <p:sp>
        <p:nvSpPr>
          <p:cNvPr id="10" name="Freeform 10"/>
          <p:cNvSpPr/>
          <p:nvPr/>
        </p:nvSpPr>
        <p:spPr>
          <a:xfrm>
            <a:off x="16418862" y="1054079"/>
            <a:ext cx="354696" cy="354696"/>
          </a:xfrm>
          <a:custGeom>
            <a:avLst/>
            <a:gdLst/>
            <a:ahLst/>
            <a:cxnLst/>
            <a:rect l="l" t="t" r="r" b="b"/>
            <a:pathLst>
              <a:path w="354696" h="354696">
                <a:moveTo>
                  <a:pt x="0" y="0"/>
                </a:moveTo>
                <a:lnTo>
                  <a:pt x="354696" y="0"/>
                </a:lnTo>
                <a:lnTo>
                  <a:pt x="354696" y="354696"/>
                </a:lnTo>
                <a:lnTo>
                  <a:pt x="0" y="35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5519666" y="1408775"/>
            <a:ext cx="129564" cy="12956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9B295"/>
            </a:solidFill>
          </p:spPr>
        </p:sp>
      </p:grpSp>
      <p:grpSp>
        <p:nvGrpSpPr>
          <p:cNvPr id="13" name="Group 13"/>
          <p:cNvGrpSpPr/>
          <p:nvPr/>
        </p:nvGrpSpPr>
        <p:grpSpPr>
          <a:xfrm>
            <a:off x="17500126" y="1408775"/>
            <a:ext cx="129564" cy="129564"/>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9B295"/>
            </a:solidFill>
          </p:spPr>
        </p:sp>
      </p:grpSp>
      <p:sp>
        <p:nvSpPr>
          <p:cNvPr id="15" name="TextBox 15"/>
          <p:cNvSpPr txBox="1"/>
          <p:nvPr/>
        </p:nvSpPr>
        <p:spPr>
          <a:xfrm>
            <a:off x="631815" y="2761932"/>
            <a:ext cx="18288000" cy="1419861"/>
          </a:xfrm>
          <a:prstGeom prst="rect">
            <a:avLst/>
          </a:prstGeom>
        </p:spPr>
        <p:txBody>
          <a:bodyPr lIns="0" tIns="0" rIns="0" bIns="0" rtlCol="0" anchor="t">
            <a:spAutoFit/>
          </a:bodyPr>
          <a:lstStyle/>
          <a:p>
            <a:pPr marL="0" lvl="0" indent="0" algn="l">
              <a:lnSpc>
                <a:spcPts val="5739"/>
              </a:lnSpc>
              <a:spcBef>
                <a:spcPct val="0"/>
              </a:spcBef>
            </a:pPr>
            <a:r>
              <a:rPr lang="en-US" sz="4099">
                <a:solidFill>
                  <a:srgbClr val="000000"/>
                </a:solidFill>
                <a:latin typeface="Canva Sans"/>
                <a:ea typeface="Canva Sans"/>
                <a:cs typeface="Canva Sans"/>
                <a:sym typeface="Canva Sans"/>
              </a:rPr>
              <a:t>https://github.com/jenojeba/Detection-and-Correction-of-Pixelated-Images </a:t>
            </a:r>
          </a:p>
        </p:txBody>
      </p:sp>
      <p:sp>
        <p:nvSpPr>
          <p:cNvPr id="16" name="TextBox 16"/>
          <p:cNvSpPr txBox="1"/>
          <p:nvPr/>
        </p:nvSpPr>
        <p:spPr>
          <a:xfrm>
            <a:off x="-600676" y="4725202"/>
            <a:ext cx="4709463" cy="847788"/>
          </a:xfrm>
          <a:prstGeom prst="rect">
            <a:avLst/>
          </a:prstGeom>
        </p:spPr>
        <p:txBody>
          <a:bodyPr lIns="0" tIns="0" rIns="0" bIns="0" rtlCol="0" anchor="t">
            <a:spAutoFit/>
          </a:bodyPr>
          <a:lstStyle/>
          <a:p>
            <a:pPr algn="ctr">
              <a:lnSpc>
                <a:spcPts val="6821"/>
              </a:lnSpc>
            </a:pPr>
            <a:r>
              <a:rPr lang="en-US" sz="4872">
                <a:solidFill>
                  <a:srgbClr val="000000"/>
                </a:solidFill>
                <a:latin typeface="Catchy Mager"/>
                <a:ea typeface="Catchy Mager"/>
                <a:cs typeface="Catchy Mager"/>
                <a:sym typeface="Catchy Mager"/>
              </a:rPr>
              <a:t>Datasets:</a:t>
            </a:r>
          </a:p>
        </p:txBody>
      </p:sp>
      <p:sp>
        <p:nvSpPr>
          <p:cNvPr id="17" name="TextBox 17"/>
          <p:cNvSpPr txBox="1"/>
          <p:nvPr/>
        </p:nvSpPr>
        <p:spPr>
          <a:xfrm>
            <a:off x="696597" y="5776123"/>
            <a:ext cx="14854905" cy="1348740"/>
          </a:xfrm>
          <a:prstGeom prst="rect">
            <a:avLst/>
          </a:prstGeom>
        </p:spPr>
        <p:txBody>
          <a:bodyPr lIns="0" tIns="0" rIns="0" bIns="0" rtlCol="0" anchor="t">
            <a:spAutoFit/>
          </a:bodyPr>
          <a:lstStyle/>
          <a:p>
            <a:pPr marL="0" lvl="0" indent="0" algn="l">
              <a:lnSpc>
                <a:spcPts val="5459"/>
              </a:lnSpc>
              <a:spcBef>
                <a:spcPct val="0"/>
              </a:spcBef>
            </a:pPr>
            <a:r>
              <a:rPr lang="en-US" sz="3899" u="none" strike="noStrike">
                <a:solidFill>
                  <a:srgbClr val="000000"/>
                </a:solidFill>
                <a:latin typeface="Canva Sans"/>
                <a:ea typeface="Canva Sans"/>
                <a:cs typeface="Canva Sans"/>
                <a:sym typeface="Canva Sans"/>
              </a:rPr>
              <a:t> https://www.kaggle.com/datasets/aleenasaj/image-pro  </a:t>
            </a:r>
          </a:p>
          <a:p>
            <a:pPr marL="0" lvl="0" indent="0" algn="l">
              <a:lnSpc>
                <a:spcPts val="5459"/>
              </a:lnSpc>
              <a:spcBef>
                <a:spcPct val="0"/>
              </a:spcBef>
            </a:pPr>
            <a:r>
              <a:rPr lang="en-US" sz="3899" u="none" strike="noStrike">
                <a:solidFill>
                  <a:srgbClr val="000000"/>
                </a:solidFill>
                <a:latin typeface="Canva Sans"/>
                <a:ea typeface="Canva Sans"/>
                <a:cs typeface="Canva Sans"/>
                <a:sym typeface="Canva Sans"/>
              </a:rPr>
              <a:t> https://www.kaggle.com/datasets/aleenasaj/pix-og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908</Words>
  <Application>Microsoft Office PowerPoint</Application>
  <PresentationFormat>Custom</PresentationFormat>
  <Paragraphs>95</Paragraphs>
  <Slides>18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vt:i4>
      </vt:variant>
    </vt:vector>
  </HeadingPairs>
  <TitlesOfParts>
    <vt:vector size="34" baseType="lpstr">
      <vt:lpstr>Allerta Stencil</vt:lpstr>
      <vt:lpstr>HK Grotesk Medium</vt:lpstr>
      <vt:lpstr>Accordion Black</vt:lpstr>
      <vt:lpstr>Alata</vt:lpstr>
      <vt:lpstr>Alegreya</vt:lpstr>
      <vt:lpstr>HK Grotesk Light</vt:lpstr>
      <vt:lpstr>HK Grotesk</vt:lpstr>
      <vt:lpstr>Canva Sans Bold</vt:lpstr>
      <vt:lpstr>Arial</vt:lpstr>
      <vt:lpstr>Canva Sans</vt:lpstr>
      <vt:lpstr>Fredoka</vt:lpstr>
      <vt:lpstr>Amaranth</vt:lpstr>
      <vt:lpstr>Amazingly Thick</vt:lpstr>
      <vt:lpstr>Calibri</vt:lpstr>
      <vt:lpstr>Catchy Mager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PIXELATED IMAGES AND CORRECT</dc:title>
  <cp:lastModifiedBy>Jenolin Jeba</cp:lastModifiedBy>
  <cp:revision>3</cp:revision>
  <dcterms:created xsi:type="dcterms:W3CDTF">2006-08-16T00:00:00Z</dcterms:created>
  <dcterms:modified xsi:type="dcterms:W3CDTF">2024-07-14T15:24:46Z</dcterms:modified>
  <dc:identifier>DAGKDFcNU54</dc:identifier>
</cp:coreProperties>
</file>